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5" r:id="rId2"/>
  </p:sldMasterIdLst>
  <p:notesMasterIdLst>
    <p:notesMasterId r:id="rId37"/>
  </p:notesMasterIdLst>
  <p:sldIdLst>
    <p:sldId id="256" r:id="rId3"/>
    <p:sldId id="273" r:id="rId4"/>
    <p:sldId id="326" r:id="rId5"/>
    <p:sldId id="323" r:id="rId6"/>
    <p:sldId id="330" r:id="rId7"/>
    <p:sldId id="331" r:id="rId8"/>
    <p:sldId id="332" r:id="rId9"/>
    <p:sldId id="333" r:id="rId10"/>
    <p:sldId id="324" r:id="rId11"/>
    <p:sldId id="325" r:id="rId12"/>
    <p:sldId id="327" r:id="rId13"/>
    <p:sldId id="328" r:id="rId14"/>
    <p:sldId id="259" r:id="rId15"/>
    <p:sldId id="260" r:id="rId16"/>
    <p:sldId id="265" r:id="rId17"/>
    <p:sldId id="270" r:id="rId18"/>
    <p:sldId id="263" r:id="rId19"/>
    <p:sldId id="275" r:id="rId20"/>
    <p:sldId id="303" r:id="rId21"/>
    <p:sldId id="274" r:id="rId22"/>
    <p:sldId id="279"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02825E-0E3A-48D2-A217-4CA7166145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88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GIF"/><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2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578849" y="3614365"/>
            <a:ext cx="2685591"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solidFill>
              </a:rPr>
              <a:t>m</a:t>
            </a:r>
            <a:r>
              <a:rPr lang="id-ID" dirty="0">
                <a:solidFill>
                  <a:schemeClr val="accent1"/>
                </a:solidFill>
              </a:rPr>
              <a:t>yHIUm Guest</a:t>
            </a:r>
            <a:r>
              <a:rPr lang="en-US" dirty="0">
                <a:solidFill>
                  <a:schemeClr val="accent1"/>
                </a:solidFill>
              </a:rPr>
              <a:t> </a:t>
            </a:r>
            <a:r>
              <a:rPr lang="id-ID" dirty="0">
                <a:solidFill>
                  <a:schemeClr val="accent1"/>
                </a:solidFill>
              </a:rPr>
              <a:t>House</a:t>
            </a:r>
            <a:endParaRPr dirty="0">
              <a:solidFill>
                <a:schemeClr val="accent1"/>
              </a:solidFill>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2137758" y="237362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0EB2979-B0BC-F4A1-64E0-065CB55C72B9}"/>
              </a:ext>
            </a:extLst>
          </p:cNvPr>
          <p:cNvPicPr>
            <a:picLocks noChangeAspect="1"/>
          </p:cNvPicPr>
          <p:nvPr/>
        </p:nvPicPr>
        <p:blipFill>
          <a:blip r:embed="rId3"/>
          <a:stretch>
            <a:fillRect/>
          </a:stretch>
        </p:blipFill>
        <p:spPr>
          <a:xfrm>
            <a:off x="6710901" y="1767515"/>
            <a:ext cx="1432681" cy="9854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2771775" y="339725"/>
            <a:ext cx="4787265" cy="6026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000">
                <a:solidFill>
                  <a:schemeClr val="accent1"/>
                </a:solidFill>
                <a:effectLst>
                  <a:outerShdw blurRad="38100" dist="25400" dir="5400000" algn="ctr" rotWithShape="0">
                    <a:srgbClr val="6E747A">
                      <a:alpha val="43000"/>
                    </a:srgbClr>
                  </a:outerShdw>
                </a:effectLst>
              </a:rPr>
              <a:t>KESIMPULAN</a:t>
            </a:r>
          </a:p>
        </p:txBody>
      </p:sp>
      <p:sp>
        <p:nvSpPr>
          <p:cNvPr id="263" name="Google Shape;263;p24"/>
          <p:cNvSpPr txBox="1">
            <a:spLocks noGrp="1"/>
          </p:cNvSpPr>
          <p:nvPr>
            <p:ph type="subTitle" idx="1"/>
          </p:nvPr>
        </p:nvSpPr>
        <p:spPr>
          <a:xfrm>
            <a:off x="660400" y="1419860"/>
            <a:ext cx="7606665" cy="31610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sz="1200"/>
              <a:t>1. Dibuatnya sebuah sistem informasi yang mampu memberikan kemudahan dalam melakukan proses pencarian dan pemesanan rumah kos secara online.</a:t>
            </a:r>
          </a:p>
          <a:p>
            <a:pPr marL="0" lvl="0" indent="0" algn="l" rtl="0">
              <a:spcBef>
                <a:spcPts val="0"/>
              </a:spcBef>
              <a:spcAft>
                <a:spcPts val="0"/>
              </a:spcAft>
              <a:buClr>
                <a:schemeClr val="dk1"/>
              </a:buClr>
              <a:buSzPts val="1100"/>
              <a:buFont typeface="Arial" panose="020B0604020202020204"/>
              <a:buNone/>
            </a:pPr>
            <a:endParaRPr sz="1200"/>
          </a:p>
          <a:p>
            <a:pPr marL="0" lvl="0" indent="0" algn="l" rtl="0">
              <a:spcBef>
                <a:spcPts val="0"/>
              </a:spcBef>
              <a:spcAft>
                <a:spcPts val="0"/>
              </a:spcAft>
              <a:buClr>
                <a:schemeClr val="dk1"/>
              </a:buClr>
              <a:buSzPts val="1100"/>
              <a:buFont typeface="Arial" panose="020B0604020202020204"/>
              <a:buNone/>
            </a:pPr>
            <a:r>
              <a:rPr sz="1200"/>
              <a:t>2. Memberikan informasi detail tentang informasi serta ketersediaan rumah kos, sehingga dapat memberikan keyakinan kepada penyewa kos sebelum melakukan pemesanan. </a:t>
            </a:r>
          </a:p>
          <a:p>
            <a:pPr marL="0" lvl="0" indent="0" algn="l" rtl="0">
              <a:spcBef>
                <a:spcPts val="0"/>
              </a:spcBef>
              <a:spcAft>
                <a:spcPts val="0"/>
              </a:spcAft>
              <a:buClr>
                <a:schemeClr val="dk1"/>
              </a:buClr>
              <a:buSzPts val="1100"/>
              <a:buFont typeface="Arial" panose="020B0604020202020204"/>
              <a:buNone/>
            </a:pPr>
            <a:endParaRPr sz="1200"/>
          </a:p>
          <a:p>
            <a:pPr marL="0" lvl="0" indent="0" algn="l" rtl="0">
              <a:spcBef>
                <a:spcPts val="0"/>
              </a:spcBef>
              <a:spcAft>
                <a:spcPts val="0"/>
              </a:spcAft>
              <a:buClr>
                <a:schemeClr val="dk1"/>
              </a:buClr>
              <a:buSzPts val="1100"/>
              <a:buFont typeface="Arial" panose="020B0604020202020204"/>
              <a:buNone/>
            </a:pPr>
            <a:r>
              <a:rPr sz="1200"/>
              <a:t>3. Dengan adanya myHIUm Guest House ini akan mempermudah masyarakat dalam melakukan proses pencarian serta pemesanan rumah kos khusus nya yang berada di daerah Tangerang. </a:t>
            </a:r>
          </a:p>
          <a:p>
            <a:pPr marL="0" lvl="0" indent="0" algn="l" rtl="0">
              <a:spcBef>
                <a:spcPts val="0"/>
              </a:spcBef>
              <a:spcAft>
                <a:spcPts val="0"/>
              </a:spcAft>
              <a:buClr>
                <a:schemeClr val="dk1"/>
              </a:buClr>
              <a:buSzPts val="1100"/>
              <a:buFont typeface="Arial" panose="020B0604020202020204"/>
              <a:buNone/>
            </a:pPr>
            <a:endParaRPr sz="1200"/>
          </a:p>
          <a:p>
            <a:pPr marL="0" lvl="0" indent="0" algn="l" rtl="0">
              <a:spcBef>
                <a:spcPts val="0"/>
              </a:spcBef>
              <a:spcAft>
                <a:spcPts val="0"/>
              </a:spcAft>
              <a:buClr>
                <a:schemeClr val="dk1"/>
              </a:buClr>
              <a:buSzPts val="1100"/>
              <a:buFont typeface="Arial" panose="020B0604020202020204"/>
              <a:buNone/>
            </a:pPr>
            <a:r>
              <a:rPr sz="1200"/>
              <a:t>4. Dapat mempermudah pemilik kos dalam melakukan proses promosi rumah kost miliknya tanpa harus datang ke admin lokal. </a:t>
            </a:r>
          </a:p>
          <a:p>
            <a:pPr marL="0" lvl="0" indent="0" algn="l" rtl="0">
              <a:spcBef>
                <a:spcPts val="0"/>
              </a:spcBef>
              <a:spcAft>
                <a:spcPts val="0"/>
              </a:spcAft>
              <a:buClr>
                <a:schemeClr val="dk1"/>
              </a:buClr>
              <a:buSzPts val="1100"/>
              <a:buFont typeface="Arial" panose="020B0604020202020204"/>
              <a:buNone/>
            </a:pPr>
            <a:endParaRPr sz="1200"/>
          </a:p>
          <a:p>
            <a:pPr marL="0" lvl="0" indent="0" algn="l" rtl="0">
              <a:spcBef>
                <a:spcPts val="0"/>
              </a:spcBef>
              <a:spcAft>
                <a:spcPts val="0"/>
              </a:spcAft>
              <a:buClr>
                <a:schemeClr val="dk1"/>
              </a:buClr>
              <a:buSzPts val="1100"/>
              <a:buFont typeface="Arial" panose="020B0604020202020204"/>
              <a:buNone/>
            </a:pPr>
            <a:r>
              <a:rPr sz="1200"/>
              <a:t>5. Penyewa kos dapat lebih mudah dalam mendapatkan informasi rumah kos serta konfirmasi pemesanan kos melalui website.memberikan efisiensi waktu saat melakukan proses pencarian dan pemesanan rumah kos.</a:t>
            </a:r>
          </a:p>
        </p:txBody>
      </p:sp>
      <p:cxnSp>
        <p:nvCxnSpPr>
          <p:cNvPr id="264" name="Google Shape;264;p24"/>
          <p:cNvCxnSpPr/>
          <p:nvPr/>
        </p:nvCxnSpPr>
        <p:spPr>
          <a:xfrm>
            <a:off x="611505" y="1131570"/>
            <a:ext cx="770509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2771775" y="339725"/>
            <a:ext cx="4787265" cy="6026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000">
                <a:solidFill>
                  <a:schemeClr val="accent1"/>
                </a:solidFill>
                <a:effectLst>
                  <a:outerShdw blurRad="38100" dist="25400" dir="5400000" algn="ctr" rotWithShape="0">
                    <a:srgbClr val="6E747A">
                      <a:alpha val="43000"/>
                    </a:srgbClr>
                  </a:outerShdw>
                </a:effectLst>
              </a:rPr>
              <a:t>LANDASAN TEORI</a:t>
            </a:r>
          </a:p>
        </p:txBody>
      </p:sp>
      <p:sp>
        <p:nvSpPr>
          <p:cNvPr id="263" name="Google Shape;263;p24"/>
          <p:cNvSpPr txBox="1">
            <a:spLocks noGrp="1"/>
          </p:cNvSpPr>
          <p:nvPr>
            <p:ph type="subTitle" idx="1"/>
          </p:nvPr>
        </p:nvSpPr>
        <p:spPr>
          <a:xfrm>
            <a:off x="251460" y="1059815"/>
            <a:ext cx="8612505" cy="36214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sz="1200"/>
              <a:t>A.Dasar Website</a:t>
            </a:r>
          </a:p>
          <a:p>
            <a:pPr marL="0" lvl="0" indent="0" algn="l" rtl="0">
              <a:spcBef>
                <a:spcPts val="0"/>
              </a:spcBef>
              <a:spcAft>
                <a:spcPts val="0"/>
              </a:spcAft>
              <a:buClr>
                <a:schemeClr val="dk1"/>
              </a:buClr>
              <a:buSzPts val="1100"/>
              <a:buFont typeface="Arial" panose="020B0604020202020204"/>
              <a:buNone/>
            </a:pPr>
            <a:r>
              <a:rPr sz="1200"/>
              <a:t>Pada saat ini teknologi berkembang sangat pesat, hal ini disebabkan oleh banyak faktor diantaranya perkembangan pola fikir masyarakat yang cukup pesat, untuk memenuhi kebutuhan masyarakat dalam hal informasi dan ilmu pengetahuan serta mekanis dunia kerja, maka dibutuhkan para pengembang aplikasi web supaya dapat terus beKonsep raktifitas dan berinovasi . web suatu jaringan yang bisa mempermudah serta mempercepat penyampaian informasi secara luas, dan dapat diakses dengan mudah dan cepat oleh siapapun yang mendapatkan akses internet.</a:t>
            </a:r>
          </a:p>
          <a:p>
            <a:pPr marL="0" lvl="0" indent="0" algn="l" rtl="0">
              <a:spcBef>
                <a:spcPts val="0"/>
              </a:spcBef>
              <a:spcAft>
                <a:spcPts val="0"/>
              </a:spcAft>
              <a:buClr>
                <a:schemeClr val="dk1"/>
              </a:buClr>
              <a:buSzPts val="1100"/>
              <a:buFont typeface="Arial" panose="020B0604020202020204"/>
              <a:buNone/>
            </a:pPr>
            <a:r>
              <a:rPr sz="1200"/>
              <a:t>Berdasarkan dari teori tersebut, dapat disimpulkan website adalah kumpulan halaman-halaman yang dapat menampilkan teks, gambar, animasi, video, suara yang masing-masing dihubungkan dengan jaringan-jaringan halaman. </a:t>
            </a:r>
          </a:p>
          <a:p>
            <a:pPr marL="0" lvl="0" indent="0" algn="l" rtl="0">
              <a:spcBef>
                <a:spcPts val="0"/>
              </a:spcBef>
              <a:spcAft>
                <a:spcPts val="0"/>
              </a:spcAft>
              <a:buClr>
                <a:schemeClr val="dk1"/>
              </a:buClr>
              <a:buSzPts val="1100"/>
              <a:buFont typeface="Arial" panose="020B0604020202020204"/>
              <a:buNone/>
            </a:pPr>
            <a:endParaRPr sz="1200"/>
          </a:p>
          <a:p>
            <a:pPr marL="0" lvl="0" indent="0" algn="l" rtl="0">
              <a:spcBef>
                <a:spcPts val="0"/>
              </a:spcBef>
              <a:spcAft>
                <a:spcPts val="0"/>
              </a:spcAft>
              <a:buClr>
                <a:schemeClr val="dk1"/>
              </a:buClr>
              <a:buSzPts val="1100"/>
              <a:buFont typeface="Arial" panose="020B0604020202020204"/>
              <a:buNone/>
            </a:pPr>
            <a:r>
              <a:rPr sz="1200"/>
              <a:t>B.Bahasa Pemrograman</a:t>
            </a:r>
          </a:p>
          <a:p>
            <a:pPr marL="0" lvl="0" indent="0" algn="l" rtl="0">
              <a:spcBef>
                <a:spcPts val="0"/>
              </a:spcBef>
              <a:spcAft>
                <a:spcPts val="0"/>
              </a:spcAft>
              <a:buClr>
                <a:schemeClr val="dk1"/>
              </a:buClr>
              <a:buSzPts val="1100"/>
              <a:buFont typeface="Arial" panose="020B0604020202020204"/>
              <a:buNone/>
            </a:pPr>
            <a:endParaRPr sz="1200"/>
          </a:p>
          <a:p>
            <a:pPr marL="0" lvl="0" indent="0" algn="l" rtl="0">
              <a:spcBef>
                <a:spcPts val="0"/>
              </a:spcBef>
              <a:spcAft>
                <a:spcPts val="0"/>
              </a:spcAft>
              <a:buClr>
                <a:schemeClr val="dk1"/>
              </a:buClr>
              <a:buSzPts val="1100"/>
              <a:buFont typeface="Arial" panose="020B0604020202020204"/>
              <a:buNone/>
            </a:pPr>
            <a:r>
              <a:rPr sz="1200"/>
              <a:t>HTML (Hypertext Markup Language )</a:t>
            </a:r>
          </a:p>
          <a:p>
            <a:pPr marL="0" lvl="0" indent="0" algn="l" rtl="0">
              <a:spcBef>
                <a:spcPts val="0"/>
              </a:spcBef>
              <a:spcAft>
                <a:spcPts val="0"/>
              </a:spcAft>
              <a:buClr>
                <a:schemeClr val="dk1"/>
              </a:buClr>
              <a:buSzPts val="1100"/>
              <a:buFont typeface="Arial" panose="020B0604020202020204"/>
              <a:buNone/>
            </a:pPr>
            <a:r>
              <a:rPr sz="1200"/>
              <a:t> Pada umumnya HTML suatu bahasa yang digunakan untuk membuat halaman web. HTML juga dikenal sebagai aplikasi yang memiliki kemampuan browser . HTML( Hypertext Markup Language) adalah suatu bahasa yang digunakan untuk menulis halaman web.</a:t>
            </a:r>
          </a:p>
          <a:p>
            <a:pPr marL="0" lvl="0" indent="0" algn="l" rtl="0">
              <a:spcBef>
                <a:spcPts val="0"/>
              </a:spcBef>
              <a:spcAft>
                <a:spcPts val="0"/>
              </a:spcAft>
              <a:buClr>
                <a:schemeClr val="dk1"/>
              </a:buClr>
              <a:buSzPts val="1100"/>
              <a:buFont typeface="Arial" panose="020B0604020202020204"/>
              <a:buNone/>
            </a:pPr>
            <a:endParaRPr sz="1200"/>
          </a:p>
          <a:p>
            <a:pPr marL="0" lvl="0" indent="0" algn="l" rtl="0">
              <a:spcBef>
                <a:spcPts val="0"/>
              </a:spcBef>
              <a:spcAft>
                <a:spcPts val="0"/>
              </a:spcAft>
              <a:buClr>
                <a:schemeClr val="dk1"/>
              </a:buClr>
              <a:buSzPts val="1100"/>
              <a:buFont typeface="Arial" panose="020B0604020202020204"/>
              <a:buNone/>
            </a:pPr>
            <a:r>
              <a:rPr sz="1200"/>
              <a:t></a:t>
            </a:r>
          </a:p>
        </p:txBody>
      </p:sp>
      <p:cxnSp>
        <p:nvCxnSpPr>
          <p:cNvPr id="264" name="Google Shape;264;p24"/>
          <p:cNvCxnSpPr/>
          <p:nvPr/>
        </p:nvCxnSpPr>
        <p:spPr>
          <a:xfrm>
            <a:off x="611505" y="942340"/>
            <a:ext cx="770509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24"/>
          <p:cNvSpPr txBox="1">
            <a:spLocks noGrp="1"/>
          </p:cNvSpPr>
          <p:nvPr>
            <p:ph type="subTitle" idx="1"/>
          </p:nvPr>
        </p:nvSpPr>
        <p:spPr>
          <a:xfrm>
            <a:off x="803275" y="843280"/>
            <a:ext cx="7551420" cy="36029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sz="1200"/>
              <a:t>Style CSS</a:t>
            </a:r>
          </a:p>
          <a:p>
            <a:pPr marL="0" lvl="0" indent="0" algn="l" rtl="0">
              <a:spcBef>
                <a:spcPts val="0"/>
              </a:spcBef>
              <a:spcAft>
                <a:spcPts val="0"/>
              </a:spcAft>
              <a:buClr>
                <a:schemeClr val="dk1"/>
              </a:buClr>
              <a:buSzPts val="1100"/>
              <a:buFont typeface="Arial" panose="020B0604020202020204"/>
              <a:buNone/>
            </a:pPr>
            <a:r>
              <a:rPr sz="1200"/>
              <a:t>CSS adalah bahasa Cascading Style Sheet dan biasanya digunakan untuk mengatur tampilan elemen yang tertulis dalam bahasa markup, seperti HTML. CSS berfungsi untuk memisahkan konten dari tampilan visualnya di situs.</a:t>
            </a:r>
          </a:p>
          <a:p>
            <a:pPr marL="0" lvl="0" indent="0" algn="l" rtl="0">
              <a:spcBef>
                <a:spcPts val="0"/>
              </a:spcBef>
              <a:spcAft>
                <a:spcPts val="0"/>
              </a:spcAft>
              <a:buClr>
                <a:schemeClr val="dk1"/>
              </a:buClr>
              <a:buSzPts val="1100"/>
              <a:buFont typeface="Arial" panose="020B0604020202020204"/>
              <a:buNone/>
            </a:pPr>
            <a:endParaRPr sz="1200"/>
          </a:p>
          <a:p>
            <a:pPr marL="0" lvl="0" indent="0" algn="l" rtl="0">
              <a:spcBef>
                <a:spcPts val="0"/>
              </a:spcBef>
              <a:spcAft>
                <a:spcPts val="0"/>
              </a:spcAft>
              <a:buClr>
                <a:schemeClr val="dk1"/>
              </a:buClr>
              <a:buSzPts val="1100"/>
              <a:buFont typeface="Arial" panose="020B0604020202020204"/>
              <a:buNone/>
            </a:pPr>
            <a:r>
              <a:rPr lang="id-ID" sz="1200"/>
              <a:t>  </a:t>
            </a:r>
            <a:r>
              <a:rPr sz="1200"/>
              <a:t>Javascript</a:t>
            </a:r>
          </a:p>
          <a:p>
            <a:pPr marL="0" lvl="0" indent="0" algn="l" rtl="0">
              <a:spcBef>
                <a:spcPts val="0"/>
              </a:spcBef>
              <a:spcAft>
                <a:spcPts val="0"/>
              </a:spcAft>
              <a:buClr>
                <a:schemeClr val="dk1"/>
              </a:buClr>
              <a:buSzPts val="1100"/>
              <a:buFont typeface="Arial" panose="020B0604020202020204"/>
              <a:buNone/>
            </a:pPr>
            <a:r>
              <a:rPr sz="1200"/>
              <a:t>JavaScript adalah bahasa pemrograman yang digunakan untuk pengembangan website agar lebih dinamis. Ibarat kata, JavaScript memberikan “kehidupan” dalam website sehingga terciptanya interaksi antara pengunjung dengan situs tersebut.</a:t>
            </a:r>
          </a:p>
          <a:p>
            <a:pPr marL="0" lvl="0" indent="0" algn="l" rtl="0">
              <a:spcBef>
                <a:spcPts val="0"/>
              </a:spcBef>
              <a:spcAft>
                <a:spcPts val="0"/>
              </a:spcAft>
              <a:buClr>
                <a:schemeClr val="dk1"/>
              </a:buClr>
              <a:buSzPts val="1100"/>
              <a:buFont typeface="Arial" panose="020B0604020202020204"/>
              <a:buNone/>
            </a:pPr>
            <a:endParaRPr sz="1200"/>
          </a:p>
          <a:p>
            <a:pPr marL="0" lvl="0" indent="0" algn="l" rtl="0">
              <a:spcBef>
                <a:spcPts val="0"/>
              </a:spcBef>
              <a:spcAft>
                <a:spcPts val="0"/>
              </a:spcAft>
              <a:buClr>
                <a:schemeClr val="dk1"/>
              </a:buClr>
              <a:buSzPts val="1100"/>
              <a:buFont typeface="Arial" panose="020B0604020202020204"/>
              <a:buNone/>
            </a:pPr>
            <a:r>
              <a:rPr sz="1200"/>
              <a:t>Website dinamis yang dimaksud berarti konten di dalamnya dapat bergerak atau mengubah apapun yang tampak di layar tanpa harus dimuat ulang secara manual. Misalnya seperti konten gambar animasi, maps, slideshow, polling, dan sebagainya.</a:t>
            </a:r>
          </a:p>
          <a:p>
            <a:pPr marL="0" lvl="0" indent="0" algn="l" rtl="0">
              <a:spcBef>
                <a:spcPts val="0"/>
              </a:spcBef>
              <a:spcAft>
                <a:spcPts val="0"/>
              </a:spcAft>
              <a:buClr>
                <a:schemeClr val="dk1"/>
              </a:buClr>
              <a:buSzPts val="1100"/>
              <a:buFont typeface="Arial" panose="020B0604020202020204"/>
              <a:buNone/>
            </a:pP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altLang="en-US" sz="3200">
                <a:solidFill>
                  <a:schemeClr val="accent1"/>
                </a:solidFill>
                <a:effectLst>
                  <a:outerShdw blurRad="38100" dist="25400" dir="5400000" algn="ctr" rotWithShape="0">
                    <a:srgbClr val="6E747A">
                      <a:alpha val="43000"/>
                    </a:srgbClr>
                  </a:outerShdw>
                </a:effectLst>
              </a:rPr>
              <a:t>LANDASAN TEORI</a:t>
            </a: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altLang="en-US" sz="1600">
                <a:ln w="22225">
                  <a:solidFill>
                    <a:schemeClr val="accent2"/>
                  </a:solidFill>
                  <a:prstDash val="solid"/>
                </a:ln>
                <a:solidFill>
                  <a:schemeClr val="accent2">
                    <a:lumMod val="40000"/>
                    <a:lumOff val="60000"/>
                  </a:schemeClr>
                </a:solidFill>
                <a:effectLst/>
              </a:rPr>
              <a:t>JAVA SCRIPT</a:t>
            </a: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altLang="en-US" sz="1600">
                <a:ln w="22225">
                  <a:solidFill>
                    <a:schemeClr val="accent2"/>
                  </a:solidFill>
                  <a:prstDash val="solid"/>
                </a:ln>
                <a:solidFill>
                  <a:schemeClr val="accent2">
                    <a:lumMod val="40000"/>
                    <a:lumOff val="60000"/>
                  </a:schemeClr>
                </a:solidFill>
                <a:effectLst/>
              </a:rPr>
              <a:t>CSS</a:t>
            </a: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4072255" y="2085340"/>
            <a:ext cx="995045" cy="830580"/>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6877685" y="2077085"/>
            <a:ext cx="1002665" cy="836930"/>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itle 1"/>
          <p:cNvSpPr>
            <a:spLocks noGrp="1"/>
          </p:cNvSpPr>
          <p:nvPr>
            <p:ph type="ctrTitle"/>
          </p:nvPr>
        </p:nvSpPr>
        <p:spPr/>
        <p:txBody>
          <a:bodyPr/>
          <a:lstStyle/>
          <a:p>
            <a:r>
              <a:rPr lang="id-ID" altLang="en-US" sz="1600">
                <a:ln w="22225">
                  <a:solidFill>
                    <a:schemeClr val="accent2"/>
                  </a:solidFill>
                  <a:prstDash val="solid"/>
                </a:ln>
                <a:solidFill>
                  <a:schemeClr val="accent2">
                    <a:lumMod val="40000"/>
                    <a:lumOff val="60000"/>
                  </a:schemeClr>
                </a:solidFill>
                <a:effectLst/>
              </a:rPr>
              <a:t>HTML</a:t>
            </a:r>
          </a:p>
        </p:txBody>
      </p:sp>
      <p:grpSp>
        <p:nvGrpSpPr>
          <p:cNvPr id="8662" name="Google Shape;8662;p58"/>
          <p:cNvGrpSpPr/>
          <p:nvPr/>
        </p:nvGrpSpPr>
        <p:grpSpPr>
          <a:xfrm>
            <a:off x="1517610" y="2238177"/>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4355465" y="2285365"/>
            <a:ext cx="440690" cy="314325"/>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7153275" y="2254250"/>
            <a:ext cx="457835" cy="399415"/>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067810" y="195580"/>
            <a:ext cx="4744720" cy="12420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a:solidFill>
                  <a:srgbClr val="FFFFFF"/>
                </a:solidFill>
              </a:rPr>
              <a:t>Identifikasi Masalah</a:t>
            </a:r>
          </a:p>
        </p:txBody>
      </p:sp>
      <p:sp>
        <p:nvSpPr>
          <p:cNvPr id="297" name="Google Shape;297;p26"/>
          <p:cNvSpPr txBox="1">
            <a:spLocks noGrp="1"/>
          </p:cNvSpPr>
          <p:nvPr>
            <p:ph type="subTitle" idx="1"/>
          </p:nvPr>
        </p:nvSpPr>
        <p:spPr>
          <a:xfrm>
            <a:off x="4410075" y="1450975"/>
            <a:ext cx="4059555" cy="3147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t>1.Sulitnya mendapatkan informasi mengenai rumah kost/kontrakan karena pencarian masih dilakukan secara langsung yang memakan waktu serta biaya  </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a:t>2.Bagi pemilik kost masih sulitnya mempromosikan rumah kost/kontrakan. </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a:t>3.Pemesanan kost/kontrakan masih dilakukan secara langsung sehingga memakan waktu dan biaya lebih.</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a:t>4.Pengelolaan laporan masih dilakukan secara manual serta belum adanya media penyimpanan pasti sehingga dalam pencarian laporan-laporan sulit untuk dilakukan.</a:t>
            </a:r>
          </a:p>
        </p:txBody>
      </p:sp>
      <p:cxnSp>
        <p:nvCxnSpPr>
          <p:cNvPr id="298" name="Google Shape;298;p26"/>
          <p:cNvCxnSpPr/>
          <p:nvPr/>
        </p:nvCxnSpPr>
        <p:spPr>
          <a:xfrm>
            <a:off x="4233860" y="1347565"/>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altLang="en-US"/>
              <a:t>TECHNOLOGY</a:t>
            </a: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d-ID" altLang="en-US">
                <a:solidFill>
                  <a:srgbClr val="FFFFFF"/>
                </a:solidFill>
              </a:rPr>
              <a:t>45</a:t>
            </a:r>
            <a:r>
              <a:rPr lang="en-US">
                <a:solidFill>
                  <a:srgbClr val="FFFFFF"/>
                </a:solidFill>
              </a:rPr>
              <a:t>%</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d-ID" altLang="en-US">
                <a:solidFill>
                  <a:srgbClr val="FFFFFF"/>
                </a:solidFill>
              </a:rPr>
              <a:t>45</a:t>
            </a:r>
            <a:r>
              <a:rPr lang="en-US">
                <a:solidFill>
                  <a:srgbClr val="FFFFFF"/>
                </a:solidFill>
              </a:rPr>
              <a:t>%</a:t>
            </a:r>
            <a:endParaRPr>
              <a:solidFill>
                <a:srgbClr val="FFFFFF"/>
              </a:solidFill>
            </a:endParaRPr>
          </a:p>
        </p:txBody>
      </p:sp>
      <p:sp>
        <p:nvSpPr>
          <p:cNvPr id="608" name="Google Shape;608;p31"/>
          <p:cNvSpPr txBox="1">
            <a:spLocks noGrp="1"/>
          </p:cNvSpPr>
          <p:nvPr>
            <p:ph type="ctrTitle" idx="4294967295"/>
          </p:nvPr>
        </p:nvSpPr>
        <p:spPr>
          <a:xfrm>
            <a:off x="1223010" y="3676650"/>
            <a:ext cx="1007745" cy="260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altLang="en-US" sz="1200">
                <a:solidFill>
                  <a:schemeClr val="accent1"/>
                </a:solidFill>
              </a:rPr>
              <a:t>CSS</a:t>
            </a: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US">
                <a:solidFill>
                  <a:srgbClr val="FFFFFF"/>
                </a:solidFill>
              </a:rPr>
              <a:t>10</a:t>
            </a:r>
            <a:r>
              <a:rPr lang="en-US">
                <a:solidFill>
                  <a:srgbClr val="FFFFFF"/>
                </a:solidFill>
              </a:rPr>
              <a:t>%</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200">
                <a:solidFill>
                  <a:schemeClr val="accent1"/>
                </a:solidFill>
              </a:rPr>
              <a:t>JAVA SCRIPT</a:t>
            </a: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id-ID" sz="1200">
                <a:solidFill>
                  <a:schemeClr val="accent1"/>
                </a:solidFill>
                <a:latin typeface="Roboto Black"/>
                <a:ea typeface="Roboto Black"/>
                <a:cs typeface="Roboto Black"/>
                <a:sym typeface="Roboto Black"/>
              </a:rPr>
              <a:t>HTML</a:t>
            </a:r>
          </a:p>
        </p:txBody>
      </p:sp>
      <p:sp>
        <p:nvSpPr>
          <p:cNvPr id="2" name="Rectangles 1"/>
          <p:cNvSpPr/>
          <p:nvPr/>
        </p:nvSpPr>
        <p:spPr>
          <a:xfrm>
            <a:off x="2771775" y="1978660"/>
            <a:ext cx="2703830" cy="3575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s 2"/>
          <p:cNvSpPr/>
          <p:nvPr/>
        </p:nvSpPr>
        <p:spPr>
          <a:xfrm>
            <a:off x="2771775" y="3003550"/>
            <a:ext cx="521970" cy="3575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s 3"/>
          <p:cNvSpPr/>
          <p:nvPr/>
        </p:nvSpPr>
        <p:spPr>
          <a:xfrm>
            <a:off x="2768600" y="2491105"/>
            <a:ext cx="2707005" cy="3575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a:off x="2768600" y="1995805"/>
            <a:ext cx="6985" cy="2384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3291840" y="1990090"/>
            <a:ext cx="6985" cy="2384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475605" y="1978660"/>
            <a:ext cx="6985" cy="238442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2642870" y="4389755"/>
            <a:ext cx="323215" cy="306705"/>
          </a:xfrm>
          <a:prstGeom prst="rect">
            <a:avLst/>
          </a:prstGeom>
          <a:noFill/>
        </p:spPr>
        <p:txBody>
          <a:bodyPr wrap="square" rtlCol="0">
            <a:spAutoFit/>
            <a:scene3d>
              <a:camera prst="orthographicFront"/>
              <a:lightRig rig="threePt" dir="t"/>
            </a:scene3d>
          </a:bodyPr>
          <a:lstStyle/>
          <a:p>
            <a:r>
              <a:rPr lang="id-ID" altLang="en-US">
                <a:solidFill>
                  <a:schemeClr val="accent1"/>
                </a:solidFill>
                <a:effectLst>
                  <a:outerShdw blurRad="38100" dist="25400" dir="5400000" algn="ctr" rotWithShape="0">
                    <a:srgbClr val="6E747A">
                      <a:alpha val="43000"/>
                    </a:srgbClr>
                  </a:outerShdw>
                </a:effectLst>
              </a:rPr>
              <a:t>0</a:t>
            </a:r>
          </a:p>
        </p:txBody>
      </p:sp>
      <p:sp>
        <p:nvSpPr>
          <p:cNvPr id="13" name="Text Box 12"/>
          <p:cNvSpPr txBox="1"/>
          <p:nvPr/>
        </p:nvSpPr>
        <p:spPr>
          <a:xfrm>
            <a:off x="2768600" y="4300220"/>
            <a:ext cx="153035" cy="306705"/>
          </a:xfrm>
          <a:prstGeom prst="rect">
            <a:avLst/>
          </a:prstGeom>
          <a:noFill/>
        </p:spPr>
        <p:txBody>
          <a:bodyPr wrap="square" rtlCol="0">
            <a:spAutoFit/>
          </a:bodyPr>
          <a:lstStyle/>
          <a:p>
            <a:endParaRPr lang="en-US"/>
          </a:p>
        </p:txBody>
      </p:sp>
      <p:sp>
        <p:nvSpPr>
          <p:cNvPr id="16" name="Text Box 15"/>
          <p:cNvSpPr txBox="1"/>
          <p:nvPr/>
        </p:nvSpPr>
        <p:spPr>
          <a:xfrm>
            <a:off x="3131820" y="4389755"/>
            <a:ext cx="584200" cy="306705"/>
          </a:xfrm>
          <a:prstGeom prst="rect">
            <a:avLst/>
          </a:prstGeom>
          <a:noFill/>
        </p:spPr>
        <p:txBody>
          <a:bodyPr wrap="square" rtlCol="0">
            <a:spAutoFit/>
            <a:scene3d>
              <a:camera prst="orthographicFront"/>
              <a:lightRig rig="threePt" dir="t"/>
            </a:scene3d>
          </a:bodyPr>
          <a:lstStyle/>
          <a:p>
            <a:r>
              <a:rPr lang="id-ID" altLang="en-US">
                <a:solidFill>
                  <a:schemeClr val="accent1"/>
                </a:solidFill>
                <a:effectLst>
                  <a:outerShdw blurRad="38100" dist="25400" dir="5400000" algn="ctr" rotWithShape="0">
                    <a:srgbClr val="6E747A">
                      <a:alpha val="43000"/>
                    </a:srgbClr>
                  </a:outerShdw>
                </a:effectLst>
              </a:rPr>
              <a:t>10</a:t>
            </a:r>
          </a:p>
        </p:txBody>
      </p:sp>
      <p:sp>
        <p:nvSpPr>
          <p:cNvPr id="17" name="Text Box 16"/>
          <p:cNvSpPr txBox="1"/>
          <p:nvPr/>
        </p:nvSpPr>
        <p:spPr>
          <a:xfrm>
            <a:off x="5292090" y="4374515"/>
            <a:ext cx="495300" cy="306705"/>
          </a:xfrm>
          <a:prstGeom prst="rect">
            <a:avLst/>
          </a:prstGeom>
          <a:noFill/>
        </p:spPr>
        <p:txBody>
          <a:bodyPr wrap="square" rtlCol="0">
            <a:spAutoFit/>
            <a:scene3d>
              <a:camera prst="orthographicFront"/>
              <a:lightRig rig="threePt" dir="t"/>
            </a:scene3d>
          </a:bodyPr>
          <a:lstStyle/>
          <a:p>
            <a:r>
              <a:rPr lang="id-ID" altLang="en-US">
                <a:solidFill>
                  <a:schemeClr val="accent1"/>
                </a:solidFill>
                <a:effectLst>
                  <a:outerShdw blurRad="38100" dist="25400" dir="5400000" algn="ctr" rotWithShape="0">
                    <a:srgbClr val="6E747A">
                      <a:alpha val="43000"/>
                    </a:srgbClr>
                  </a:outerShdw>
                </a:effectLst>
              </a:rPr>
              <a:t>45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PROJECT STAGES</a:t>
            </a: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ID" sz="900">
                <a:solidFill>
                  <a:srgbClr val="FFFFFF"/>
                </a:solidFill>
              </a:rPr>
              <a:t>Mengeksekusi step 1</a:t>
            </a: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id-ID" sz="900">
                <a:solidFill>
                  <a:srgbClr val="FFFFFF"/>
                </a:solidFill>
              </a:rPr>
              <a:t>Perencanaan </a:t>
            </a: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ID" sz="900">
                <a:solidFill>
                  <a:srgbClr val="FFFFFF"/>
                </a:solidFill>
              </a:rPr>
              <a:t>Mempresentasikan program yang sudah direncanakan dan dibuat</a:t>
            </a: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655615" y="58839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d-ID" sz="1400">
                <a:solidFill>
                  <a:srgbClr val="FFFFFF"/>
                </a:solidFill>
              </a:rPr>
              <a:t>SOCIAL MEDIA</a:t>
            </a: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d-ID">
                <a:solidFill>
                  <a:srgbClr val="0E2A47"/>
                </a:solidFill>
              </a:rPr>
              <a:t>MyHIUm_Guesthouse</a:t>
            </a:r>
          </a:p>
        </p:txBody>
      </p:sp>
      <p:sp>
        <p:nvSpPr>
          <p:cNvPr id="557" name="Google Shape;557;p29"/>
          <p:cNvSpPr txBox="1">
            <a:spLocks noGrp="1"/>
          </p:cNvSpPr>
          <p:nvPr>
            <p:ph type="ctrTitle" idx="2"/>
          </p:nvPr>
        </p:nvSpPr>
        <p:spPr>
          <a:xfrm>
            <a:off x="5511165" y="3296285"/>
            <a:ext cx="2082165" cy="555625"/>
          </a:xfrm>
          <a:prstGeom prst="rect">
            <a:avLst/>
          </a:prstGeom>
        </p:spPr>
        <p:txBody>
          <a:bodyPr spcFirstLastPara="1" wrap="square" lIns="91425" tIns="91425" rIns="91425" bIns="91425" anchor="b" anchorCtr="0">
            <a:noAutofit/>
            <a:scene3d>
              <a:camera prst="orthographicFront"/>
              <a:lightRig rig="threePt" dir="t"/>
            </a:scene3d>
          </a:bodyPr>
          <a:lstStyle/>
          <a:p>
            <a:pPr marL="0" lvl="0" indent="0" algn="r" rtl="0">
              <a:spcBef>
                <a:spcPts val="0"/>
              </a:spcBef>
              <a:spcAft>
                <a:spcPts val="0"/>
              </a:spcAft>
              <a:buNone/>
            </a:pPr>
            <a:r>
              <a:rPr lang="en-US">
                <a:solidFill>
                  <a:schemeClr val="tx1"/>
                </a:solidFill>
                <a:effectLst>
                  <a:outerShdw blurRad="38100" dist="19050" dir="2700000" algn="tl" rotWithShape="0">
                    <a:schemeClr val="dk1">
                      <a:alpha val="40000"/>
                    </a:schemeClr>
                  </a:outerShdw>
                </a:effectLst>
                <a:sym typeface="+mn-ea"/>
              </a:rPr>
              <a:t>+</a:t>
            </a:r>
            <a:r>
              <a:rPr lang="id-ID" altLang="en-US">
                <a:solidFill>
                  <a:schemeClr val="tx1"/>
                </a:solidFill>
                <a:effectLst>
                  <a:outerShdw blurRad="38100" dist="19050" dir="2700000" algn="tl" rotWithShape="0">
                    <a:schemeClr val="dk1">
                      <a:alpha val="40000"/>
                    </a:schemeClr>
                  </a:outerShdw>
                </a:effectLst>
                <a:sym typeface="+mn-ea"/>
              </a:rPr>
              <a:t>62 896 5355 8808</a:t>
            </a:r>
            <a:br>
              <a:rPr>
                <a:solidFill>
                  <a:schemeClr val="tx1"/>
                </a:solidFill>
                <a:effectLst>
                  <a:outerShdw blurRad="38100" dist="19050" dir="2700000" algn="tl" rotWithShape="0">
                    <a:schemeClr val="dk1">
                      <a:alpha val="40000"/>
                    </a:schemeClr>
                  </a:outerShdw>
                </a:effectLst>
              </a:rPr>
            </a:br>
            <a:endParaRPr>
              <a:solidFill>
                <a:schemeClr val="tx1"/>
              </a:solidFill>
              <a:effectLst>
                <a:outerShdw blurRad="38100" dist="19050" dir="2700000" algn="tl" rotWithShape="0">
                  <a:schemeClr val="dk1">
                    <a:alpha val="40000"/>
                  </a:schemeClr>
                </a:outerShdw>
              </a:effectLst>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d-ID">
                <a:solidFill>
                  <a:srgbClr val="0E2A47"/>
                </a:solidFill>
              </a:rPr>
              <a:t>myhium@gmail.com</a:t>
            </a:r>
          </a:p>
        </p:txBody>
      </p:sp>
      <p:grpSp>
        <p:nvGrpSpPr>
          <p:cNvPr id="5927" name="Google Shape;5927;p52"/>
          <p:cNvGrpSpPr/>
          <p:nvPr/>
        </p:nvGrpSpPr>
        <p:grpSpPr>
          <a:xfrm>
            <a:off x="7998460" y="2680335"/>
            <a:ext cx="234950" cy="196215"/>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72" name="Google Shape;1272;p40"/>
          <p:cNvGrpSpPr/>
          <p:nvPr/>
        </p:nvGrpSpPr>
        <p:grpSpPr>
          <a:xfrm>
            <a:off x="7997825" y="1959610"/>
            <a:ext cx="236855" cy="218440"/>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58"/>
          <p:cNvGrpSpPr/>
          <p:nvPr/>
        </p:nvGrpSpPr>
        <p:grpSpPr>
          <a:xfrm>
            <a:off x="8028305" y="3333750"/>
            <a:ext cx="199390" cy="261620"/>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scene3d>
                <a:camera prst="orthographicFront"/>
                <a:lightRig rig="threePt" dir="t"/>
              </a:scene3d>
            </a:bodyPr>
            <a:lstStyle/>
            <a:p>
              <a:pPr marL="0" lvl="0" indent="0" algn="l" rtl="0">
                <a:spcBef>
                  <a:spcPts val="0"/>
                </a:spcBef>
                <a:spcAft>
                  <a:spcPts val="0"/>
                </a:spcAft>
                <a:buNone/>
              </a:pPr>
              <a:endParaRPr>
                <a:solidFill>
                  <a:schemeClr val="tx1"/>
                </a:solidFill>
                <a:effectLst>
                  <a:outerShdw blurRad="38100" dist="19050" dir="2700000" algn="tl" rotWithShape="0">
                    <a:schemeClr val="dk1">
                      <a:alpha val="40000"/>
                    </a:schemeClr>
                  </a:outerShdw>
                </a:effectLst>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scene3d>
                <a:camera prst="orthographicFront"/>
                <a:lightRig rig="threePt" dir="t"/>
              </a:scene3d>
            </a:bodyPr>
            <a:lstStyle/>
            <a:p>
              <a:pPr marL="0" lvl="0" indent="0" algn="l" rtl="0">
                <a:spcBef>
                  <a:spcPts val="0"/>
                </a:spcBef>
                <a:spcAft>
                  <a:spcPts val="0"/>
                </a:spcAft>
                <a:buNone/>
              </a:pPr>
              <a:endParaRPr>
                <a:solidFill>
                  <a:schemeClr val="tx1"/>
                </a:solidFill>
                <a:effectLst>
                  <a:outerShdw blurRad="38100" dist="19050" dir="2700000" algn="tl" rotWithShape="0">
                    <a:schemeClr val="dk1">
                      <a:alpha val="40000"/>
                    </a:schemeClr>
                  </a:outerShdw>
                </a:effectLs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altLang="en-US"/>
              <a:t>Landasan teori</a:t>
            </a:r>
          </a:p>
        </p:txBody>
      </p:sp>
      <p:sp>
        <p:nvSpPr>
          <p:cNvPr id="1282" name="Google Shape;1282;p41"/>
          <p:cNvSpPr txBox="1">
            <a:spLocks noGrp="1"/>
          </p:cNvSpPr>
          <p:nvPr>
            <p:ph type="body" idx="1"/>
          </p:nvPr>
        </p:nvSpPr>
        <p:spPr>
          <a:xfrm>
            <a:off x="35560" y="1707515"/>
            <a:ext cx="6424295" cy="369697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panose="020B0604020202020204"/>
              <a:buNone/>
            </a:pPr>
            <a:r>
              <a:rPr lang="en-US">
                <a:solidFill>
                  <a:schemeClr val="dk1"/>
                </a:solidFill>
              </a:rPr>
              <a:t>A.Dasar Website</a:t>
            </a:r>
          </a:p>
          <a:p>
            <a:pPr marL="0" lvl="0" indent="0" algn="l" rtl="0">
              <a:lnSpc>
                <a:spcPct val="100000"/>
              </a:lnSpc>
              <a:spcBef>
                <a:spcPts val="300"/>
              </a:spcBef>
              <a:spcAft>
                <a:spcPts val="0"/>
              </a:spcAft>
              <a:buClr>
                <a:schemeClr val="dk1"/>
              </a:buClr>
              <a:buSzPts val="1100"/>
              <a:buFont typeface="Arial" panose="020B0604020202020204"/>
              <a:buNone/>
            </a:pPr>
            <a:r>
              <a:rPr lang="en-US">
                <a:solidFill>
                  <a:schemeClr val="dk1"/>
                </a:solidFill>
              </a:rPr>
              <a:t>Pada saat ini teknologi berkembang sangat pesat, hal ini disebabkan oleh banyak faktor diantaranya perkembangan pola fikir masyarakat yang cukup pesat, untuk memenuhi kebutuhan masyarakat dalam hal informasi dan ilmu pengetahuan serta mekanis dunia kerja, maka dibutuhkan para pengembang aplikasi web supaya dapat terus beKonsep raktifitas dan berinovasi . web suatu jaringan yang bisa mempermudah serta mempercepat penyampaian informasi secara luas, dan dapat diakses dengan mudah dan cepat oleh siapapun yang mendapatkan akses internet.</a:t>
            </a:r>
          </a:p>
          <a:p>
            <a:pPr marL="0" lvl="0" indent="0" algn="l" rtl="0">
              <a:lnSpc>
                <a:spcPct val="100000"/>
              </a:lnSpc>
              <a:spcBef>
                <a:spcPts val="300"/>
              </a:spcBef>
              <a:spcAft>
                <a:spcPts val="0"/>
              </a:spcAft>
              <a:buClr>
                <a:schemeClr val="dk1"/>
              </a:buClr>
              <a:buSzPts val="1100"/>
              <a:buFont typeface="Arial" panose="020B0604020202020204"/>
              <a:buNone/>
            </a:pPr>
            <a:r>
              <a:rPr lang="en-US">
                <a:solidFill>
                  <a:schemeClr val="dk1"/>
                </a:solidFill>
              </a:rPr>
              <a:t>B.Bahasa Pemrograman</a:t>
            </a:r>
          </a:p>
          <a:p>
            <a:pPr marL="0" lvl="0" indent="0" algn="l" rtl="0">
              <a:lnSpc>
                <a:spcPct val="100000"/>
              </a:lnSpc>
              <a:spcBef>
                <a:spcPts val="300"/>
              </a:spcBef>
              <a:spcAft>
                <a:spcPts val="0"/>
              </a:spcAft>
              <a:buClr>
                <a:schemeClr val="dk1"/>
              </a:buClr>
              <a:buSzPts val="1100"/>
              <a:buFont typeface="Arial" panose="020B0604020202020204"/>
              <a:buNone/>
            </a:pPr>
            <a:r>
              <a:rPr lang="en-US">
                <a:solidFill>
                  <a:schemeClr val="dk1"/>
                </a:solidFill>
              </a:rPr>
              <a:t>HTML (Hypertext Markup Language )</a:t>
            </a:r>
          </a:p>
          <a:p>
            <a:pPr marL="0" lvl="0" indent="0" algn="l" rtl="0">
              <a:lnSpc>
                <a:spcPct val="100000"/>
              </a:lnSpc>
              <a:spcBef>
                <a:spcPts val="300"/>
              </a:spcBef>
              <a:spcAft>
                <a:spcPts val="0"/>
              </a:spcAft>
              <a:buClr>
                <a:schemeClr val="dk1"/>
              </a:buClr>
              <a:buSzPts val="1100"/>
              <a:buFont typeface="Arial" panose="020B0604020202020204"/>
              <a:buNone/>
            </a:pPr>
            <a:r>
              <a:rPr lang="en-US">
                <a:solidFill>
                  <a:schemeClr val="dk1"/>
                </a:solidFill>
              </a:rPr>
              <a:t> Pada umumnya HTML suatu bahasa yang digunakan untuk membuat halaman web. HTML juga dikenal sebagai aplikasi yang memiliki kemampuan browser . HTML( Hypertext Markup Language) adalah suatu bahasa yang digunakan untuk menulis halaman web.</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altLang="en-US"/>
              <a:t>Landasan teori</a:t>
            </a:r>
          </a:p>
        </p:txBody>
      </p:sp>
      <p:sp>
        <p:nvSpPr>
          <p:cNvPr id="1282" name="Google Shape;1282;p41"/>
          <p:cNvSpPr txBox="1">
            <a:spLocks noGrp="1"/>
          </p:cNvSpPr>
          <p:nvPr>
            <p:ph type="body" idx="1"/>
          </p:nvPr>
        </p:nvSpPr>
        <p:spPr>
          <a:xfrm>
            <a:off x="-324485" y="1707515"/>
            <a:ext cx="6693535" cy="369697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panose="020B0604020202020204"/>
              <a:buNone/>
            </a:pPr>
            <a:r>
              <a:rPr lang="en-US">
                <a:solidFill>
                  <a:schemeClr val="dk1"/>
                </a:solidFill>
              </a:rPr>
              <a:t>Style CSS</a:t>
            </a:r>
          </a:p>
          <a:p>
            <a:pPr marL="0" lvl="0" indent="0" algn="l" rtl="0">
              <a:lnSpc>
                <a:spcPct val="100000"/>
              </a:lnSpc>
              <a:spcBef>
                <a:spcPts val="300"/>
              </a:spcBef>
              <a:spcAft>
                <a:spcPts val="0"/>
              </a:spcAft>
              <a:buClr>
                <a:schemeClr val="dk1"/>
              </a:buClr>
              <a:buSzPts val="1100"/>
              <a:buFont typeface="Arial" panose="020B0604020202020204"/>
              <a:buNone/>
            </a:pPr>
            <a:r>
              <a:rPr lang="en-US">
                <a:solidFill>
                  <a:schemeClr val="dk1"/>
                </a:solidFill>
              </a:rPr>
              <a:t>CSS adalah bahasa Cascading Style Sheet dan biasanya digunakan untuk mengatur tampilan elemen yang tertulis dalam bahasa markup, seperti HTML. CSS berfungsi untuk memisahkan konten dari tampilan visualnya di situs.</a:t>
            </a:r>
          </a:p>
          <a:p>
            <a:pPr marL="0" lvl="0" indent="0" algn="l" rtl="0">
              <a:lnSpc>
                <a:spcPct val="100000"/>
              </a:lnSpc>
              <a:spcBef>
                <a:spcPts val="300"/>
              </a:spcBef>
              <a:spcAft>
                <a:spcPts val="0"/>
              </a:spcAft>
              <a:buClr>
                <a:schemeClr val="dk1"/>
              </a:buClr>
              <a:buSzPts val="1100"/>
              <a:buFont typeface="Arial" panose="020B0604020202020204"/>
              <a:buNone/>
            </a:pPr>
            <a:r>
              <a:rPr lang="en-US">
                <a:solidFill>
                  <a:schemeClr val="dk1"/>
                </a:solidFill>
              </a:rPr>
              <a:t>Javascript</a:t>
            </a:r>
          </a:p>
          <a:p>
            <a:pPr marL="0" lvl="0" indent="0" algn="l" rtl="0">
              <a:lnSpc>
                <a:spcPct val="100000"/>
              </a:lnSpc>
              <a:spcBef>
                <a:spcPts val="300"/>
              </a:spcBef>
              <a:spcAft>
                <a:spcPts val="0"/>
              </a:spcAft>
              <a:buClr>
                <a:schemeClr val="dk1"/>
              </a:buClr>
              <a:buSzPts val="1100"/>
              <a:buFont typeface="Arial" panose="020B0604020202020204"/>
              <a:buNone/>
            </a:pPr>
            <a:r>
              <a:rPr lang="en-US">
                <a:solidFill>
                  <a:schemeClr val="dk1"/>
                </a:solidFill>
              </a:rPr>
              <a:t>JavaScript adalah bahasa pemrograman yang digunakan untuk pengembangan website agar lebih dinamis. Ibarat kata, JavaScript memberikan “kehidupan” dalam website sehingga terciptanya interaksi antara pengunjung dengan situs tersebut.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18" name="Google Shape;1118;p39"/>
          <p:cNvSpPr txBox="1">
            <a:spLocks noGrp="1"/>
          </p:cNvSpPr>
          <p:nvPr>
            <p:ph type="ctrTitle" idx="4294967295"/>
          </p:nvPr>
        </p:nvSpPr>
        <p:spPr>
          <a:xfrm>
            <a:off x="3714750" y="4300220"/>
            <a:ext cx="1744345" cy="4171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altLang="en-US" sz="1600" dirty="0">
                <a:solidFill>
                  <a:srgbClr val="FFFFFF"/>
                </a:solidFill>
              </a:rPr>
              <a:t>Syahrul</a:t>
            </a:r>
          </a:p>
        </p:txBody>
      </p:sp>
      <p:sp>
        <p:nvSpPr>
          <p:cNvPr id="1119" name="Google Shape;1119;p39"/>
          <p:cNvSpPr txBox="1">
            <a:spLocks noGrp="1"/>
          </p:cNvSpPr>
          <p:nvPr>
            <p:ph type="ctrTitle" idx="4294967295"/>
          </p:nvPr>
        </p:nvSpPr>
        <p:spPr>
          <a:xfrm>
            <a:off x="1896745" y="4300220"/>
            <a:ext cx="1678940" cy="5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altLang="en-US" sz="1600">
                <a:solidFill>
                  <a:srgbClr val="FFFFFF"/>
                </a:solidFill>
              </a:rPr>
              <a:t>Dhimas</a:t>
            </a:r>
          </a:p>
        </p:txBody>
      </p:sp>
      <p:sp>
        <p:nvSpPr>
          <p:cNvPr id="1120" name="Google Shape;1120;p39"/>
          <p:cNvSpPr txBox="1">
            <a:spLocks noGrp="1"/>
          </p:cNvSpPr>
          <p:nvPr>
            <p:ph type="ctrTitle" idx="4294967295"/>
          </p:nvPr>
        </p:nvSpPr>
        <p:spPr>
          <a:xfrm>
            <a:off x="-6350" y="4300220"/>
            <a:ext cx="1692275" cy="5149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1600">
                <a:solidFill>
                  <a:srgbClr val="FFFFFF"/>
                </a:solidFill>
              </a:rPr>
              <a:t>Ardiansyah</a:t>
            </a:r>
          </a:p>
        </p:txBody>
      </p:sp>
      <p:cxnSp>
        <p:nvCxnSpPr>
          <p:cNvPr id="1121" name="Google Shape;1121;p39"/>
          <p:cNvCxnSpPr/>
          <p:nvPr/>
        </p:nvCxnSpPr>
        <p:spPr>
          <a:xfrm>
            <a:off x="326622" y="1066808"/>
            <a:ext cx="8520600" cy="0"/>
          </a:xfrm>
          <a:prstGeom prst="straightConnector1">
            <a:avLst/>
          </a:prstGeom>
          <a:noFill/>
          <a:ln w="9525" cap="flat" cmpd="sng">
            <a:solidFill>
              <a:srgbClr val="48FFD5"/>
            </a:solidFill>
            <a:prstDash val="solid"/>
            <a:round/>
            <a:headEnd type="none" w="med" len="med"/>
            <a:tailEnd type="none" w="med" len="med"/>
          </a:ln>
        </p:spPr>
      </p:cxnSp>
      <p:pic>
        <p:nvPicPr>
          <p:cNvPr id="2" name="Picture 1" descr="WhatsApp Image 2022-11-24 at 21.24.43"/>
          <p:cNvPicPr>
            <a:picLocks noChangeAspect="1"/>
          </p:cNvPicPr>
          <p:nvPr/>
        </p:nvPicPr>
        <p:blipFill>
          <a:blip r:embed="rId3"/>
          <a:stretch>
            <a:fillRect/>
          </a:stretch>
        </p:blipFill>
        <p:spPr>
          <a:xfrm>
            <a:off x="1860550" y="1243330"/>
            <a:ext cx="1737360" cy="2794635"/>
          </a:xfrm>
          <a:prstGeom prst="rect">
            <a:avLst/>
          </a:prstGeom>
        </p:spPr>
      </p:pic>
      <p:pic>
        <p:nvPicPr>
          <p:cNvPr id="6" name="Picture 5" descr="WhatsApp Image 2022-11-24 at 21.36.06"/>
          <p:cNvPicPr>
            <a:picLocks noChangeAspect="1"/>
          </p:cNvPicPr>
          <p:nvPr/>
        </p:nvPicPr>
        <p:blipFill>
          <a:blip r:embed="rId4"/>
          <a:stretch>
            <a:fillRect/>
          </a:stretch>
        </p:blipFill>
        <p:spPr>
          <a:xfrm>
            <a:off x="3676650" y="1242695"/>
            <a:ext cx="1736090" cy="2795270"/>
          </a:xfrm>
          <a:prstGeom prst="rect">
            <a:avLst/>
          </a:prstGeom>
        </p:spPr>
      </p:pic>
      <p:pic>
        <p:nvPicPr>
          <p:cNvPr id="12" name="Picture 11" descr="WhatsApp Image 2022-11-24 at 22.30.09"/>
          <p:cNvPicPr>
            <a:picLocks noChangeAspect="1"/>
          </p:cNvPicPr>
          <p:nvPr/>
        </p:nvPicPr>
        <p:blipFill>
          <a:blip r:embed="rId5"/>
          <a:stretch>
            <a:fillRect/>
          </a:stretch>
        </p:blipFill>
        <p:spPr>
          <a:xfrm>
            <a:off x="5487670" y="1243330"/>
            <a:ext cx="1744980" cy="2797175"/>
          </a:xfrm>
          <a:prstGeom prst="rect">
            <a:avLst/>
          </a:prstGeom>
        </p:spPr>
      </p:pic>
      <p:pic>
        <p:nvPicPr>
          <p:cNvPr id="13" name="Picture 12"/>
          <p:cNvPicPr>
            <a:picLocks noChangeAspect="1"/>
          </p:cNvPicPr>
          <p:nvPr/>
        </p:nvPicPr>
        <p:blipFill>
          <a:blip r:embed="rId6"/>
          <a:stretch>
            <a:fillRect/>
          </a:stretch>
        </p:blipFill>
        <p:spPr>
          <a:xfrm>
            <a:off x="7308215" y="1275715"/>
            <a:ext cx="1751965" cy="2789555"/>
          </a:xfrm>
          <a:prstGeom prst="rect">
            <a:avLst/>
          </a:prstGeom>
        </p:spPr>
      </p:pic>
      <p:pic>
        <p:nvPicPr>
          <p:cNvPr id="5" name="Picture 4"/>
          <p:cNvPicPr>
            <a:picLocks noChangeAspect="1"/>
          </p:cNvPicPr>
          <p:nvPr/>
        </p:nvPicPr>
        <p:blipFill>
          <a:blip r:embed="rId7"/>
          <a:stretch>
            <a:fillRect/>
          </a:stretch>
        </p:blipFill>
        <p:spPr>
          <a:xfrm>
            <a:off x="107315" y="1251585"/>
            <a:ext cx="1659255" cy="2786380"/>
          </a:xfrm>
          <a:prstGeom prst="rect">
            <a:avLst/>
          </a:prstGeom>
        </p:spPr>
      </p:pic>
      <p:sp>
        <p:nvSpPr>
          <p:cNvPr id="7" name="Google Shape;262;p24">
            <a:extLst>
              <a:ext uri="{FF2B5EF4-FFF2-40B4-BE49-F238E27FC236}">
                <a16:creationId xmlns:a16="http://schemas.microsoft.com/office/drawing/2014/main" id="{0A5C86A9-F86A-1602-F34E-5B9493406043}"/>
              </a:ext>
            </a:extLst>
          </p:cNvPr>
          <p:cNvSpPr txBox="1">
            <a:spLocks noGrp="1"/>
          </p:cNvSpPr>
          <p:nvPr>
            <p:ph type="ctrTitle"/>
          </p:nvPr>
        </p:nvSpPr>
        <p:spPr>
          <a:xfrm>
            <a:off x="2193289" y="368305"/>
            <a:ext cx="4787265" cy="5353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1"/>
                </a:solidFill>
                <a:effectLst>
                  <a:outerShdw blurRad="38100" dist="25400" dir="5400000" algn="ctr" rotWithShape="0">
                    <a:srgbClr val="6E747A">
                      <a:alpha val="43000"/>
                    </a:srgbClr>
                  </a:outerShdw>
                </a:effectLst>
              </a:rPr>
              <a:t>KELOMPOK 4</a:t>
            </a:r>
            <a:endParaRPr lang="id-ID" sz="3000" dirty="0">
              <a:solidFill>
                <a:schemeClr val="accent1"/>
              </a:solidFill>
              <a:effectLst>
                <a:outerShdw blurRad="38100" dist="25400" dir="5400000" algn="ctr" rotWithShape="0">
                  <a:srgbClr val="6E747A">
                    <a:alpha val="43000"/>
                  </a:srgbClr>
                </a:outerShdw>
              </a:effectLst>
            </a:endParaRPr>
          </a:p>
        </p:txBody>
      </p:sp>
      <p:sp>
        <p:nvSpPr>
          <p:cNvPr id="8" name="Google Shape;1118;p39">
            <a:extLst>
              <a:ext uri="{FF2B5EF4-FFF2-40B4-BE49-F238E27FC236}">
                <a16:creationId xmlns:a16="http://schemas.microsoft.com/office/drawing/2014/main" id="{33FC2BE6-DE39-D165-F09C-AB81400995C2}"/>
              </a:ext>
            </a:extLst>
          </p:cNvPr>
          <p:cNvSpPr txBox="1">
            <a:spLocks/>
          </p:cNvSpPr>
          <p:nvPr/>
        </p:nvSpPr>
        <p:spPr>
          <a:xfrm>
            <a:off x="5459095" y="4308599"/>
            <a:ext cx="1744345" cy="4171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altLang="en-US" sz="1600" dirty="0"/>
              <a:t>Marlin</a:t>
            </a:r>
            <a:endParaRPr lang="id-ID" altLang="en-US" sz="1600" dirty="0"/>
          </a:p>
        </p:txBody>
      </p:sp>
      <p:sp>
        <p:nvSpPr>
          <p:cNvPr id="9" name="Google Shape;1118;p39">
            <a:extLst>
              <a:ext uri="{FF2B5EF4-FFF2-40B4-BE49-F238E27FC236}">
                <a16:creationId xmlns:a16="http://schemas.microsoft.com/office/drawing/2014/main" id="{DC6AFC85-D5C1-CD83-2EF0-84CDA1278943}"/>
              </a:ext>
            </a:extLst>
          </p:cNvPr>
          <p:cNvSpPr txBox="1">
            <a:spLocks/>
          </p:cNvSpPr>
          <p:nvPr/>
        </p:nvSpPr>
        <p:spPr>
          <a:xfrm>
            <a:off x="7342505" y="4274176"/>
            <a:ext cx="1744345" cy="4171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altLang="en-US" sz="1600" dirty="0" err="1"/>
              <a:t>Arsy</a:t>
            </a:r>
            <a:endParaRPr lang="id-ID" alt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THANKS!</a:t>
            </a:r>
          </a:p>
        </p:txBody>
      </p:sp>
      <p:sp>
        <p:nvSpPr>
          <p:cNvPr id="1127" name="Google Shape;1127;p40"/>
          <p:cNvSpPr txBox="1">
            <a:spLocks noGrp="1"/>
          </p:cNvSpPr>
          <p:nvPr>
            <p:ph type="subTitle" idx="1"/>
          </p:nvPr>
        </p:nvSpPr>
        <p:spPr>
          <a:xfrm>
            <a:off x="3923710" y="2523935"/>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uFill>
                  <a:noFill/>
                </a:uFill>
                <a:hlinkClick r:id="rId3"/>
              </a:rPr>
              <a:t>addyouremail@freepik.com</a:t>
            </a:r>
            <a:endParaRPr sz="1000"/>
          </a:p>
          <a:p>
            <a:pPr marL="0" lvl="0" indent="0" algn="l" rtl="0">
              <a:spcBef>
                <a:spcPts val="0"/>
              </a:spcBef>
              <a:spcAft>
                <a:spcPts val="0"/>
              </a:spcAft>
              <a:buNone/>
            </a:pPr>
            <a:r>
              <a:rPr lang="en-US" sz="1000"/>
              <a:t>+</a:t>
            </a:r>
            <a:r>
              <a:rPr lang="id-ID" altLang="en-US" sz="1000"/>
              <a:t>62 896 5355 8808</a:t>
            </a:r>
            <a:endParaRPr sz="1000"/>
          </a:p>
          <a:p>
            <a:pPr marL="0" lvl="0" indent="0" algn="l" rtl="0">
              <a:spcBef>
                <a:spcPts val="0"/>
              </a:spcBef>
              <a:spcAft>
                <a:spcPts val="0"/>
              </a:spcAft>
              <a:buNone/>
            </a:pPr>
            <a:r>
              <a:rPr lang="id-ID" altLang="en-US" sz="1000"/>
              <a:t>myhium</a:t>
            </a:r>
            <a:r>
              <a:rPr lang="en-US" sz="1000"/>
              <a:t>.com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355465" y="3473450"/>
            <a:ext cx="236855" cy="218440"/>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58"/>
          <p:cNvGrpSpPr/>
          <p:nvPr/>
        </p:nvGrpSpPr>
        <p:grpSpPr>
          <a:xfrm>
            <a:off x="4643755" y="3451860"/>
            <a:ext cx="199390" cy="261620"/>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scene3d>
                <a:camera prst="orthographicFront"/>
                <a:lightRig rig="threePt" dir="t"/>
              </a:scene3d>
            </a:bodyPr>
            <a:lstStyle/>
            <a:p>
              <a:pPr marL="0" lvl="0" indent="0" algn="l" rtl="0">
                <a:spcBef>
                  <a:spcPts val="0"/>
                </a:spcBef>
                <a:spcAft>
                  <a:spcPts val="0"/>
                </a:spcAft>
                <a:buNone/>
              </a:pPr>
              <a:endParaRPr>
                <a:solidFill>
                  <a:schemeClr val="tx1"/>
                </a:solidFill>
                <a:effectLst>
                  <a:outerShdw blurRad="38100" dist="19050" dir="2700000" algn="tl" rotWithShape="0">
                    <a:schemeClr val="dk1">
                      <a:alpha val="40000"/>
                    </a:schemeClr>
                  </a:outerShdw>
                </a:effectLst>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scene3d>
                <a:camera prst="orthographicFront"/>
                <a:lightRig rig="threePt" dir="t"/>
              </a:scene3d>
            </a:bodyPr>
            <a:lstStyle/>
            <a:p>
              <a:pPr marL="0" lvl="0" indent="0" algn="l" rtl="0">
                <a:spcBef>
                  <a:spcPts val="0"/>
                </a:spcBef>
                <a:spcAft>
                  <a:spcPts val="0"/>
                </a:spcAft>
                <a:buNone/>
              </a:pPr>
              <a:endParaRPr>
                <a:solidFill>
                  <a:schemeClr val="tx1"/>
                </a:solidFill>
                <a:effectLst>
                  <a:outerShdw blurRad="38100" dist="19050" dir="2700000" algn="tl" rotWithShape="0">
                    <a:schemeClr val="dk1">
                      <a:alpha val="40000"/>
                    </a:schemeClr>
                  </a:outerShdw>
                </a:effectLst>
              </a:endParaRPr>
            </a:p>
          </p:txBody>
        </p:sp>
      </p:grpSp>
      <p:grpSp>
        <p:nvGrpSpPr>
          <p:cNvPr id="5927" name="Google Shape;5927;p52"/>
          <p:cNvGrpSpPr/>
          <p:nvPr/>
        </p:nvGrpSpPr>
        <p:grpSpPr>
          <a:xfrm>
            <a:off x="4053205" y="3473450"/>
            <a:ext cx="234950" cy="196215"/>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latin typeface="Arial" panose="020B0604020202020204"/>
                <a:ea typeface="Arial" panose="020B0604020202020204"/>
                <a:cs typeface="Arial" panose="020B0604020202020204"/>
                <a:sym typeface="Arial" panose="020B0604020202020204"/>
              </a:rPr>
              <a:t>Storyset</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US" sz="1100">
                <a:solidFill>
                  <a:srgbClr val="869FB2"/>
                </a:solidFill>
              </a:rPr>
              <a:t> </a:t>
            </a:r>
            <a:r>
              <a:rPr lang="en-US" sz="1100">
                <a:solidFill>
                  <a:srgbClr val="869FB2"/>
                </a:solidFill>
                <a:uFill>
                  <a:noFill/>
                </a:uFill>
                <a:hlinkClick r:id="rId3"/>
              </a:rPr>
              <a:t>How it Works.</a:t>
            </a:r>
            <a:endParaRPr sz="1100">
              <a:solidFill>
                <a:srgbClr val="869FB2"/>
              </a:solidFill>
            </a:endParaRPr>
          </a:p>
        </p:txBody>
      </p:sp>
      <p:pic>
        <p:nvPicPr>
          <p:cNvPr id="1318" name="Google Shape;1318;p45"/>
          <p:cNvPicPr preferRelativeResize="0"/>
          <p:nvPr/>
        </p:nvPicPr>
        <p:blipFill rotWithShape="1">
          <a:blip r:embed="rId4"/>
          <a:srcRect t="16540" b="16547"/>
          <a:stretch>
            <a:fillRect/>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solidFill>
                  <a:srgbClr val="869FB2"/>
                </a:solidFill>
                <a:uFill>
                  <a:noFill/>
                </a:uFill>
                <a:hlinkClick r:id="rId5"/>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solidFill>
                  <a:srgbClr val="869FB2"/>
                </a:solidFill>
                <a:uFill>
                  <a:noFill/>
                </a:uFill>
                <a:hlinkClick r:id="rId6"/>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solidFill>
                  <a:srgbClr val="869FB2"/>
                </a:solidFill>
                <a:uFill>
                  <a:noFill/>
                </a:uFill>
                <a:hlinkClick r:id="rId7"/>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solidFill>
                  <a:srgbClr val="869FB2"/>
                </a:solidFill>
                <a:uFill>
                  <a:noFill/>
                </a:uFill>
                <a:hlinkClick r:id="rId8"/>
              </a:rPr>
              <a:t>Rafiki</a:t>
            </a:r>
            <a:endParaRPr>
              <a:solidFill>
                <a:srgbClr val="869FB2"/>
              </a:solidFill>
            </a:endParaRPr>
          </a:p>
        </p:txBody>
      </p:sp>
      <p:pic>
        <p:nvPicPr>
          <p:cNvPr id="1323" name="Google Shape;1323;p45"/>
          <p:cNvPicPr preferRelativeResize="0"/>
          <p:nvPr/>
        </p:nvPicPr>
        <p:blipFill rotWithShape="1">
          <a:blip r:embed="rId9"/>
          <a:srcRect/>
          <a:stretch>
            <a:fill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srcRect l="4194" t="11228" r="4213" b="8854"/>
          <a:stretch>
            <a:fillRect/>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srcRect t="6567" b="11945"/>
          <a:stretch>
            <a:fillRect/>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srcRect t="11708" b="17967"/>
          <a:stretch>
            <a:fillRect/>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solidFill>
                  <a:srgbClr val="869FB2"/>
                </a:solidFill>
                <a:uFill>
                  <a:noFill/>
                </a:uFill>
                <a:hlinkClick r:id="rId13"/>
              </a:rPr>
              <a:t>Cuate</a:t>
            </a:r>
            <a:endParaRPr>
              <a:solidFill>
                <a:srgbClr val="869FB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100">
                <a:solidFill>
                  <a:srgbClr val="FFFFFF"/>
                </a:solidFill>
              </a:rPr>
              <a:t>You can easily</a:t>
            </a:r>
            <a:r>
              <a:rPr lang="en-US" sz="1100">
                <a:solidFill>
                  <a:srgbClr val="435D74"/>
                </a:solidFill>
              </a:rPr>
              <a:t> </a:t>
            </a:r>
            <a:r>
              <a:rPr lang="en-US" sz="1100">
                <a:solidFill>
                  <a:srgbClr val="869FB2"/>
                </a:solidFill>
              </a:rPr>
              <a:t>resize</a:t>
            </a:r>
            <a:r>
              <a:rPr lang="en-US" sz="1100">
                <a:solidFill>
                  <a:srgbClr val="435D74"/>
                </a:solidFill>
              </a:rPr>
              <a:t> </a:t>
            </a:r>
            <a:r>
              <a:rPr lang="en-US" sz="1100">
                <a:solidFill>
                  <a:srgbClr val="FFFFFF"/>
                </a:solidFill>
              </a:rPr>
              <a:t>these resources without losing quality. To</a:t>
            </a:r>
            <a:r>
              <a:rPr lang="en-US" sz="1100">
                <a:solidFill>
                  <a:srgbClr val="435D74"/>
                </a:solidFill>
              </a:rPr>
              <a:t> </a:t>
            </a:r>
            <a:r>
              <a:rPr lang="en-US" sz="1100">
                <a:solidFill>
                  <a:srgbClr val="869FB2"/>
                </a:solidFill>
              </a:rPr>
              <a:t>change the color</a:t>
            </a:r>
            <a:r>
              <a:rPr lang="en-US" sz="1100">
                <a:solidFill>
                  <a:srgbClr val="FFFFFF"/>
                </a:solidFill>
              </a:rPr>
              <a:t>, just ungroup the resource and click on the object you want to change. Then, click on the paint bucket and select the color you want. Group the resource again when you’re done. You can also look for more </a:t>
            </a:r>
            <a:r>
              <a:rPr lang="en-US" sz="1100">
                <a:solidFill>
                  <a:srgbClr val="869FB2"/>
                </a:solidFill>
                <a:uFill>
                  <a:noFill/>
                </a:uFill>
                <a:hlinkClick r:id="rId3"/>
              </a:rPr>
              <a:t>infographics</a:t>
            </a:r>
            <a:r>
              <a:rPr lang="en-U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a:solidFill>
                  <a:schemeClr val="lt1"/>
                </a:solidFill>
                <a:latin typeface="Arial" panose="020B0604020202020204"/>
                <a:ea typeface="Arial" panose="020B0604020202020204"/>
                <a:cs typeface="Arial" panose="020B0604020202020204"/>
                <a:sym typeface="Arial" panose="020B0604020202020204"/>
              </a:rPr>
              <a:t>Use our editable graphic resources...</a:t>
            </a:r>
            <a:endParaRPr>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Clr>
                <a:srgbClr val="000000"/>
              </a:buClr>
              <a:buSzPts val="1100"/>
              <a:buFont typeface="Arial" panose="020B0604020202020204"/>
              <a:buNone/>
            </a:pPr>
            <a:endParaRPr>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U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U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U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U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U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U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{3B02825E-0E3A-48D2-A217-4CA716614542}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U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{3B02825E-0E3A-48D2-A217-4CA716614542}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{3B02825E-0E3A-48D2-A217-4CA716614542}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{3B02825E-0E3A-48D2-A217-4CA716614542}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solidFill>
                  <a:srgbClr val="FFFFFF"/>
                </a:solidFill>
                <a:latin typeface="Arial" panose="020B0604020202020204"/>
                <a:ea typeface="Arial" panose="020B0604020202020204"/>
                <a:cs typeface="Arial" panose="020B0604020202020204"/>
                <a:sym typeface="Arial" panose="020B0604020202020204"/>
              </a:rPr>
              <a:t>...and our </a:t>
            </a:r>
            <a:r>
              <a:rPr lang="en-US">
                <a:latin typeface="Arial" panose="020B0604020202020204"/>
                <a:ea typeface="Arial" panose="020B0604020202020204"/>
                <a:cs typeface="Arial" panose="020B0604020202020204"/>
                <a:sym typeface="Arial" panose="020B0604020202020204"/>
              </a:rPr>
              <a:t>sets </a:t>
            </a:r>
            <a:r>
              <a:rPr lang="en-US">
                <a:solidFill>
                  <a:srgbClr val="FFFFFF"/>
                </a:solidFill>
                <a:latin typeface="Arial" panose="020B0604020202020204"/>
                <a:ea typeface="Arial" panose="020B0604020202020204"/>
                <a:cs typeface="Arial" panose="020B0604020202020204"/>
                <a:sym typeface="Arial" panose="020B0604020202020204"/>
              </a:rPr>
              <a:t>of editable icons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Arial" panose="020B0604020202020204"/>
                <a:ea typeface="Arial" panose="020B0604020202020204"/>
                <a:cs typeface="Arial" panose="020B0604020202020204"/>
                <a:sym typeface="Arial" panose="020B0604020202020204"/>
              </a:rPr>
              <a:t>You can</a:t>
            </a:r>
            <a:r>
              <a:rPr lang="en-US">
                <a:solidFill>
                  <a:srgbClr val="435D74"/>
                </a:solidFill>
                <a:latin typeface="Arial" panose="020B0604020202020204"/>
                <a:ea typeface="Arial" panose="020B0604020202020204"/>
                <a:cs typeface="Arial" panose="020B0604020202020204"/>
                <a:sym typeface="Arial" panose="020B0604020202020204"/>
              </a:rPr>
              <a:t> </a:t>
            </a:r>
            <a:r>
              <a:rPr lang="en-US">
                <a:solidFill>
                  <a:srgbClr val="869FB2"/>
                </a:solidFill>
                <a:latin typeface="Arial" panose="020B0604020202020204"/>
                <a:ea typeface="Arial" panose="020B0604020202020204"/>
                <a:cs typeface="Arial" panose="020B0604020202020204"/>
                <a:sym typeface="Arial" panose="020B0604020202020204"/>
              </a:rPr>
              <a:t>resize</a:t>
            </a:r>
            <a:r>
              <a:rPr lang="en-US">
                <a:solidFill>
                  <a:srgbClr val="435D74"/>
                </a:solidFill>
                <a:latin typeface="Arial" panose="020B0604020202020204"/>
                <a:ea typeface="Arial" panose="020B0604020202020204"/>
                <a:cs typeface="Arial" panose="020B0604020202020204"/>
                <a:sym typeface="Arial" panose="020B0604020202020204"/>
              </a:rPr>
              <a:t> </a:t>
            </a:r>
            <a:r>
              <a:rPr lang="en-US">
                <a:solidFill>
                  <a:srgbClr val="FFFFFF"/>
                </a:solidFill>
                <a:latin typeface="Arial" panose="020B0604020202020204"/>
                <a:ea typeface="Arial" panose="020B0604020202020204"/>
                <a:cs typeface="Arial" panose="020B0604020202020204"/>
                <a:sym typeface="Arial" panose="020B0604020202020204"/>
              </a:rPr>
              <a:t>these icons without losing quality.</a:t>
            </a:r>
            <a:endParaRPr>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US">
                <a:solidFill>
                  <a:srgbClr val="FFFFFF"/>
                </a:solidFill>
                <a:latin typeface="Arial" panose="020B0604020202020204"/>
                <a:ea typeface="Arial" panose="020B0604020202020204"/>
                <a:cs typeface="Arial" panose="020B0604020202020204"/>
                <a:sym typeface="Arial" panose="020B0604020202020204"/>
              </a:rPr>
              <a:t>You can </a:t>
            </a:r>
            <a:r>
              <a:rPr lang="en-US">
                <a:solidFill>
                  <a:srgbClr val="869FB2"/>
                </a:solidFill>
                <a:latin typeface="Arial" panose="020B0604020202020204"/>
                <a:ea typeface="Arial" panose="020B0604020202020204"/>
                <a:cs typeface="Arial" panose="020B0604020202020204"/>
                <a:sym typeface="Arial" panose="020B0604020202020204"/>
              </a:rPr>
              <a:t>change the stroke and fill color</a:t>
            </a:r>
            <a:r>
              <a:rPr lang="en-US">
                <a:solidFill>
                  <a:srgbClr val="FFFFFF"/>
                </a:solidFill>
                <a:latin typeface="Arial" panose="020B0604020202020204"/>
                <a:ea typeface="Arial" panose="020B0604020202020204"/>
                <a:cs typeface="Arial" panose="020B0604020202020204"/>
                <a:sym typeface="Arial" panose="020B0604020202020204"/>
              </a:rPr>
              <a:t>; just select the icon and click on the</a:t>
            </a:r>
            <a:r>
              <a:rPr lang="en-US">
                <a:solidFill>
                  <a:srgbClr val="435D74"/>
                </a:solidFill>
                <a:latin typeface="Arial" panose="020B0604020202020204"/>
                <a:ea typeface="Arial" panose="020B0604020202020204"/>
                <a:cs typeface="Arial" panose="020B0604020202020204"/>
                <a:sym typeface="Arial" panose="020B0604020202020204"/>
              </a:rPr>
              <a:t> </a:t>
            </a:r>
            <a:r>
              <a:rPr lang="en-US">
                <a:solidFill>
                  <a:srgbClr val="869FB2"/>
                </a:solidFill>
                <a:latin typeface="Arial" panose="020B0604020202020204"/>
                <a:ea typeface="Arial" panose="020B0604020202020204"/>
                <a:cs typeface="Arial" panose="020B0604020202020204"/>
                <a:sym typeface="Arial" panose="020B0604020202020204"/>
              </a:rPr>
              <a:t>paint bucket/pen</a:t>
            </a:r>
            <a:r>
              <a:rPr lang="en-US">
                <a:solidFill>
                  <a:srgbClr val="FFFFFF"/>
                </a:solidFill>
                <a:latin typeface="Arial" panose="020B0604020202020204"/>
                <a:ea typeface="Arial" panose="020B0604020202020204"/>
                <a:cs typeface="Arial" panose="020B0604020202020204"/>
                <a:sym typeface="Arial" panose="020B0604020202020204"/>
              </a:rPr>
              <a:t>.</a:t>
            </a:r>
            <a:endParaRPr>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US">
                <a:solidFill>
                  <a:srgbClr val="FFFFFF"/>
                </a:solidFill>
                <a:latin typeface="Arial" panose="020B0604020202020204"/>
                <a:ea typeface="Arial" panose="020B0604020202020204"/>
                <a:cs typeface="Arial" panose="020B0604020202020204"/>
                <a:sym typeface="Arial" panose="020B0604020202020204"/>
              </a:rPr>
              <a:t>In Google Slides, you can also use </a:t>
            </a:r>
            <a:r>
              <a:rPr lang="en-US">
                <a:solidFill>
                  <a:srgbClr val="869FB2"/>
                </a:solidFill>
                <a:uFill>
                  <a:noFill/>
                </a:uFill>
                <a:latin typeface="Arial" panose="020B0604020202020204"/>
                <a:ea typeface="Arial" panose="020B0604020202020204"/>
                <a:cs typeface="Arial" panose="020B0604020202020204"/>
                <a:sym typeface="Arial" panose="020B0604020202020204"/>
                <a:hlinkClick r:id="rId3"/>
              </a:rPr>
              <a:t>Flaticon’s extension</a:t>
            </a:r>
            <a:r>
              <a:rPr lang="en-US">
                <a:solidFill>
                  <a:srgbClr val="FFFFFF"/>
                </a:solidFill>
                <a:latin typeface="Arial" panose="020B0604020202020204"/>
                <a:ea typeface="Arial" panose="020B0604020202020204"/>
                <a:cs typeface="Arial" panose="020B0604020202020204"/>
                <a:sym typeface="Arial" panose="020B0604020202020204"/>
              </a:rPr>
              <a:t>, allowing you to customize and add even more icons.</a:t>
            </a:r>
            <a:br>
              <a:rPr lang="en-US">
                <a:solidFill>
                  <a:srgbClr val="435D74"/>
                </a:solidFill>
                <a:latin typeface="Arial" panose="020B0604020202020204"/>
                <a:ea typeface="Arial" panose="020B0604020202020204"/>
                <a:cs typeface="Arial" panose="020B0604020202020204"/>
                <a:sym typeface="Arial" panose="020B0604020202020204"/>
              </a:rPr>
            </a:br>
            <a:endParaRPr>
              <a:solidFill>
                <a:srgbClr val="435D74"/>
              </a:solidFill>
              <a:latin typeface="Arial" panose="020B0604020202020204"/>
              <a:ea typeface="Arial" panose="020B0604020202020204"/>
              <a:cs typeface="Arial" panose="020B0604020202020204"/>
              <a:sym typeface="Arial" panose="020B0604020202020204"/>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latin typeface="Arial" panose="020B0604020202020204"/>
                <a:ea typeface="Arial" panose="020B0604020202020204"/>
                <a:cs typeface="Arial" panose="020B0604020202020204"/>
                <a:sym typeface="Arial" panose="020B0604020202020204"/>
              </a:rPr>
              <a:t>Educational I</a:t>
            </a:r>
            <a:r>
              <a:rPr lang="en-US">
                <a:solidFill>
                  <a:srgbClr val="FFFFFF"/>
                </a:solidFill>
                <a:latin typeface="Arial" panose="020B0604020202020204"/>
                <a:ea typeface="Arial" panose="020B0604020202020204"/>
                <a:cs typeface="Arial" panose="020B0604020202020204"/>
                <a:sym typeface="Arial" panose="020B0604020202020204"/>
              </a:rPr>
              <a:t>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latin typeface="Arial" panose="020B0604020202020204"/>
                <a:ea typeface="Arial" panose="020B0604020202020204"/>
                <a:cs typeface="Arial" panose="020B0604020202020204"/>
                <a:sym typeface="Arial" panose="020B0604020202020204"/>
              </a:rPr>
              <a:t>Medical Icons</a:t>
            </a:r>
            <a:endParaRPr>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solidFill>
                  <a:srgbClr val="FFFFFF"/>
                </a:solidFill>
                <a:latin typeface="Arial" panose="020B0604020202020204"/>
                <a:ea typeface="Arial" panose="020B0604020202020204"/>
                <a:cs typeface="Arial" panose="020B0604020202020204"/>
                <a:sym typeface="Arial" panose="020B0604020202020204"/>
              </a:rPr>
              <a:t>Business </a:t>
            </a:r>
            <a:r>
              <a:rPr lang="en-US">
                <a:latin typeface="Arial" panose="020B0604020202020204"/>
                <a:ea typeface="Arial" panose="020B0604020202020204"/>
                <a:cs typeface="Arial" panose="020B0604020202020204"/>
                <a:sym typeface="Arial" panose="020B0604020202020204"/>
              </a:rPr>
              <a:t>I</a:t>
            </a:r>
            <a:r>
              <a:rPr lang="en-US">
                <a:solidFill>
                  <a:srgbClr val="FFFFFF"/>
                </a:solidFill>
                <a:latin typeface="Arial" panose="020B0604020202020204"/>
                <a:ea typeface="Arial" panose="020B0604020202020204"/>
                <a:cs typeface="Arial" panose="020B0604020202020204"/>
                <a:sym typeface="Arial" panose="020B0604020202020204"/>
              </a:rPr>
              <a:t>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latin typeface="Arial" panose="020B0604020202020204"/>
                <a:ea typeface="Arial" panose="020B0604020202020204"/>
                <a:cs typeface="Arial" panose="020B0604020202020204"/>
                <a:sym typeface="Arial" panose="020B0604020202020204"/>
              </a:rPr>
              <a:t>Teamwork Icons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2070416" y="266492"/>
            <a:ext cx="4787265" cy="5353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3000" dirty="0">
                <a:solidFill>
                  <a:schemeClr val="accent1"/>
                </a:solidFill>
                <a:effectLst>
                  <a:outerShdw blurRad="38100" dist="25400" dir="5400000" algn="ctr" rotWithShape="0">
                    <a:srgbClr val="6E747A">
                      <a:alpha val="43000"/>
                    </a:srgbClr>
                  </a:outerShdw>
                </a:effectLst>
              </a:rPr>
              <a:t>LATAR BELAKANG</a:t>
            </a:r>
          </a:p>
        </p:txBody>
      </p:sp>
      <p:sp>
        <p:nvSpPr>
          <p:cNvPr id="263" name="Google Shape;263;p24"/>
          <p:cNvSpPr txBox="1">
            <a:spLocks noGrp="1"/>
          </p:cNvSpPr>
          <p:nvPr>
            <p:ph type="subTitle" idx="1"/>
          </p:nvPr>
        </p:nvSpPr>
        <p:spPr>
          <a:xfrm>
            <a:off x="319363" y="1057772"/>
            <a:ext cx="8289373" cy="36334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panose="020B0604020202020204"/>
              <a:buNone/>
            </a:pPr>
            <a:r>
              <a:rPr sz="1200" dirty="0" err="1"/>
              <a:t>Rumah</a:t>
            </a:r>
            <a:r>
              <a:rPr sz="1200" dirty="0"/>
              <a:t> </a:t>
            </a:r>
            <a:r>
              <a:rPr sz="1200" dirty="0" err="1"/>
              <a:t>kost</a:t>
            </a:r>
            <a:r>
              <a:rPr sz="1200" dirty="0"/>
              <a:t>/</a:t>
            </a:r>
            <a:r>
              <a:rPr sz="1200" dirty="0" err="1"/>
              <a:t>kontrakan</a:t>
            </a:r>
            <a:r>
              <a:rPr sz="1200" dirty="0"/>
              <a:t> </a:t>
            </a:r>
            <a:r>
              <a:rPr sz="1200" dirty="0" err="1"/>
              <a:t>merupakan</a:t>
            </a:r>
            <a:r>
              <a:rPr sz="1200" dirty="0"/>
              <a:t> salah </a:t>
            </a:r>
            <a:r>
              <a:rPr sz="1200" dirty="0" err="1"/>
              <a:t>satu</a:t>
            </a:r>
            <a:r>
              <a:rPr sz="1200" dirty="0"/>
              <a:t> </a:t>
            </a:r>
            <a:r>
              <a:rPr sz="1200" dirty="0" err="1"/>
              <a:t>tempat</a:t>
            </a:r>
            <a:r>
              <a:rPr sz="1200" dirty="0"/>
              <a:t> </a:t>
            </a:r>
            <a:r>
              <a:rPr sz="1200" dirty="0" err="1"/>
              <a:t>penyedia</a:t>
            </a:r>
            <a:r>
              <a:rPr sz="1200" dirty="0"/>
              <a:t> </a:t>
            </a:r>
            <a:r>
              <a:rPr sz="1200" dirty="0" err="1"/>
              <a:t>jasa</a:t>
            </a:r>
            <a:r>
              <a:rPr sz="1200" dirty="0"/>
              <a:t> </a:t>
            </a:r>
            <a:r>
              <a:rPr sz="1200" dirty="0" err="1"/>
              <a:t>penginapan</a:t>
            </a:r>
            <a:r>
              <a:rPr sz="1200" dirty="0"/>
              <a:t> </a:t>
            </a:r>
            <a:r>
              <a:rPr sz="1200" dirty="0" err="1"/>
              <a:t>atau</a:t>
            </a:r>
            <a:r>
              <a:rPr sz="1200" dirty="0"/>
              <a:t> </a:t>
            </a:r>
            <a:r>
              <a:rPr sz="1200" dirty="0" err="1"/>
              <a:t>tempat</a:t>
            </a:r>
            <a:r>
              <a:rPr sz="1200" dirty="0"/>
              <a:t> </a:t>
            </a:r>
            <a:r>
              <a:rPr sz="1200" dirty="0" err="1"/>
              <a:t>tinggal</a:t>
            </a:r>
            <a:r>
              <a:rPr sz="1200" dirty="0"/>
              <a:t> </a:t>
            </a:r>
            <a:r>
              <a:rPr sz="1200" dirty="0" err="1"/>
              <a:t>sementara</a:t>
            </a:r>
            <a:r>
              <a:rPr sz="1200" dirty="0"/>
              <a:t> yang </a:t>
            </a:r>
            <a:r>
              <a:rPr sz="1200" dirty="0" err="1"/>
              <a:t>terdiri</a:t>
            </a:r>
            <a:r>
              <a:rPr sz="1200" dirty="0"/>
              <a:t> </a:t>
            </a:r>
            <a:r>
              <a:rPr sz="1200" dirty="0" err="1"/>
              <a:t>dari</a:t>
            </a:r>
            <a:r>
              <a:rPr sz="1200" dirty="0"/>
              <a:t> </a:t>
            </a:r>
            <a:r>
              <a:rPr sz="1200" dirty="0" err="1"/>
              <a:t>beberapa</a:t>
            </a:r>
            <a:r>
              <a:rPr sz="1200" dirty="0"/>
              <a:t> </a:t>
            </a:r>
            <a:r>
              <a:rPr sz="1200" dirty="0" err="1"/>
              <a:t>kamar</a:t>
            </a:r>
            <a:r>
              <a:rPr sz="1200" dirty="0"/>
              <a:t> dan </a:t>
            </a:r>
            <a:r>
              <a:rPr sz="1200" dirty="0" err="1"/>
              <a:t>setiap</a:t>
            </a:r>
            <a:r>
              <a:rPr sz="1200" dirty="0"/>
              <a:t> </a:t>
            </a:r>
            <a:r>
              <a:rPr sz="1200" dirty="0" err="1"/>
              <a:t>kamar</a:t>
            </a:r>
            <a:r>
              <a:rPr sz="1200" dirty="0"/>
              <a:t> </a:t>
            </a:r>
            <a:r>
              <a:rPr sz="1200" dirty="0" err="1"/>
              <a:t>memiliki</a:t>
            </a:r>
            <a:r>
              <a:rPr sz="1200" dirty="0"/>
              <a:t> </a:t>
            </a:r>
            <a:r>
              <a:rPr sz="1200" dirty="0" err="1"/>
              <a:t>beberapa</a:t>
            </a:r>
            <a:r>
              <a:rPr sz="1200" dirty="0"/>
              <a:t> </a:t>
            </a:r>
            <a:r>
              <a:rPr sz="1200" dirty="0" err="1"/>
              <a:t>fasilitas</a:t>
            </a:r>
            <a:r>
              <a:rPr sz="1200" dirty="0"/>
              <a:t> yang </a:t>
            </a:r>
            <a:r>
              <a:rPr sz="1200" dirty="0" err="1"/>
              <a:t>ditawarkan</a:t>
            </a:r>
            <a:r>
              <a:rPr sz="1200" dirty="0"/>
              <a:t> </a:t>
            </a:r>
            <a:r>
              <a:rPr sz="1200" dirty="0" err="1"/>
              <a:t>atau</a:t>
            </a:r>
            <a:r>
              <a:rPr sz="1200" dirty="0"/>
              <a:t> </a:t>
            </a:r>
            <a:r>
              <a:rPr sz="1200" dirty="0" err="1"/>
              <a:t>disediakan</a:t>
            </a:r>
            <a:r>
              <a:rPr sz="1200" dirty="0"/>
              <a:t> dan juga </a:t>
            </a:r>
            <a:r>
              <a:rPr sz="1200" dirty="0" err="1"/>
              <a:t>memiliki</a:t>
            </a:r>
            <a:r>
              <a:rPr sz="1200" dirty="0"/>
              <a:t> </a:t>
            </a:r>
            <a:r>
              <a:rPr sz="1200" dirty="0" err="1"/>
              <a:t>harga</a:t>
            </a:r>
            <a:r>
              <a:rPr sz="1200" dirty="0"/>
              <a:t> yang </a:t>
            </a:r>
            <a:r>
              <a:rPr sz="1200" dirty="0" err="1"/>
              <a:t>telah</a:t>
            </a:r>
            <a:r>
              <a:rPr sz="1200" dirty="0"/>
              <a:t> </a:t>
            </a:r>
            <a:r>
              <a:rPr sz="1200" dirty="0" err="1"/>
              <a:t>ditentukan</a:t>
            </a:r>
            <a:r>
              <a:rPr sz="1200" dirty="0"/>
              <a:t> oleh </a:t>
            </a:r>
            <a:r>
              <a:rPr sz="1200" dirty="0" err="1"/>
              <a:t>pemilik</a:t>
            </a:r>
            <a:r>
              <a:rPr sz="1200" dirty="0"/>
              <a:t> </a:t>
            </a:r>
            <a:r>
              <a:rPr sz="1200" dirty="0" err="1"/>
              <a:t>kost</a:t>
            </a:r>
            <a:r>
              <a:rPr sz="1200" dirty="0"/>
              <a:t>/</a:t>
            </a:r>
            <a:r>
              <a:rPr sz="1200" dirty="0" err="1"/>
              <a:t>kontrakan</a:t>
            </a:r>
            <a:r>
              <a:rPr sz="1200" dirty="0"/>
              <a:t>.</a:t>
            </a:r>
            <a:endParaRPr lang="en-US" sz="1200" dirty="0"/>
          </a:p>
          <a:p>
            <a:pPr marL="0" lvl="0" indent="0" algn="just" rtl="0">
              <a:spcBef>
                <a:spcPts val="0"/>
              </a:spcBef>
              <a:spcAft>
                <a:spcPts val="0"/>
              </a:spcAft>
              <a:buClr>
                <a:schemeClr val="dk1"/>
              </a:buClr>
              <a:buSzPts val="1100"/>
              <a:buFont typeface="Arial" panose="020B0604020202020204"/>
              <a:buNone/>
            </a:pPr>
            <a:endParaRPr lang="en-US" sz="1200" dirty="0"/>
          </a:p>
          <a:p>
            <a:pPr marL="0" indent="0" algn="just">
              <a:buClr>
                <a:schemeClr val="dk1"/>
              </a:buClr>
            </a:pPr>
            <a:r>
              <a:rPr lang="en-US" sz="1200" dirty="0" err="1"/>
              <a:t>myHIUm</a:t>
            </a:r>
            <a:r>
              <a:rPr lang="en-US" sz="1200" dirty="0"/>
              <a:t> </a:t>
            </a:r>
            <a:r>
              <a:rPr lang="en-US" sz="1200" dirty="0" err="1"/>
              <a:t>merupakan</a:t>
            </a:r>
            <a:r>
              <a:rPr lang="en-US" sz="1200" dirty="0"/>
              <a:t> </a:t>
            </a:r>
            <a:r>
              <a:rPr lang="en-US" sz="1200" dirty="0" err="1"/>
              <a:t>sebuah</a:t>
            </a:r>
            <a:r>
              <a:rPr lang="en-US" sz="1200" dirty="0"/>
              <a:t> </a:t>
            </a:r>
            <a:r>
              <a:rPr lang="en-US" sz="1200" dirty="0" err="1"/>
              <a:t>kost</a:t>
            </a:r>
            <a:r>
              <a:rPr lang="en-US" sz="1200" dirty="0"/>
              <a:t> </a:t>
            </a:r>
            <a:r>
              <a:rPr lang="en-US" sz="1200" dirty="0" err="1"/>
              <a:t>khusus</a:t>
            </a:r>
            <a:r>
              <a:rPr lang="en-US" sz="1200" dirty="0"/>
              <a:t> </a:t>
            </a:r>
            <a:r>
              <a:rPr lang="en-US" sz="1200" dirty="0" err="1"/>
              <a:t>wanita</a:t>
            </a:r>
            <a:r>
              <a:rPr lang="en-US" sz="1200" dirty="0"/>
              <a:t> yang di </a:t>
            </a:r>
            <a:r>
              <a:rPr lang="en-US" sz="1200" dirty="0" err="1"/>
              <a:t>sewakan</a:t>
            </a:r>
            <a:r>
              <a:rPr lang="en-US" sz="1200" dirty="0"/>
              <a:t> </a:t>
            </a:r>
            <a:r>
              <a:rPr lang="en-US" sz="1200" dirty="0" err="1"/>
              <a:t>untuk</a:t>
            </a:r>
            <a:r>
              <a:rPr lang="en-US" sz="1200" dirty="0"/>
              <a:t> </a:t>
            </a:r>
            <a:r>
              <a:rPr lang="en-US" sz="1200" dirty="0" err="1"/>
              <a:t>bermalam</a:t>
            </a:r>
            <a:r>
              <a:rPr lang="en-US" sz="1200" dirty="0"/>
              <a:t> </a:t>
            </a:r>
            <a:r>
              <a:rPr lang="en-US" sz="1200" dirty="0" err="1"/>
              <a:t>maupun</a:t>
            </a:r>
            <a:r>
              <a:rPr lang="en-US" sz="1200" dirty="0"/>
              <a:t> </a:t>
            </a:r>
            <a:r>
              <a:rPr lang="en-US" sz="1200" dirty="0" err="1"/>
              <a:t>bertempat</a:t>
            </a:r>
            <a:r>
              <a:rPr lang="en-US" sz="1200" dirty="0"/>
              <a:t> </a:t>
            </a:r>
            <a:r>
              <a:rPr lang="en-US" sz="1200" dirty="0" err="1"/>
              <a:t>tinggal</a:t>
            </a:r>
            <a:r>
              <a:rPr lang="en-US" sz="1200" dirty="0"/>
              <a:t> </a:t>
            </a:r>
            <a:r>
              <a:rPr lang="en-US" sz="1200" dirty="0" err="1"/>
              <a:t>sementara</a:t>
            </a:r>
            <a:r>
              <a:rPr lang="en-US" sz="1200" dirty="0"/>
              <a:t>. </a:t>
            </a:r>
            <a:r>
              <a:rPr lang="en-US" sz="1200" dirty="0" err="1"/>
              <a:t>myHIUm</a:t>
            </a:r>
            <a:r>
              <a:rPr lang="en-US" sz="1200" dirty="0"/>
              <a:t> </a:t>
            </a:r>
            <a:r>
              <a:rPr lang="en-US" sz="1200" dirty="0" err="1"/>
              <a:t>didirikan</a:t>
            </a:r>
            <a:r>
              <a:rPr lang="en-US" sz="1200" dirty="0"/>
              <a:t> </a:t>
            </a:r>
            <a:r>
              <a:rPr lang="en-US" sz="1200" dirty="0" err="1"/>
              <a:t>seiring</a:t>
            </a:r>
            <a:r>
              <a:rPr lang="en-US" sz="1200" dirty="0"/>
              <a:t> </a:t>
            </a:r>
            <a:r>
              <a:rPr lang="en-US" sz="1200" dirty="0" err="1"/>
              <a:t>banyaknya</a:t>
            </a:r>
            <a:r>
              <a:rPr lang="en-US" sz="1200" dirty="0"/>
              <a:t> </a:t>
            </a:r>
            <a:r>
              <a:rPr lang="en-US" sz="1200" dirty="0" err="1"/>
              <a:t>permintaan</a:t>
            </a:r>
            <a:r>
              <a:rPr lang="en-US" sz="1200" dirty="0"/>
              <a:t> </a:t>
            </a:r>
            <a:r>
              <a:rPr lang="en-US" sz="1200" dirty="0" err="1"/>
              <a:t>penginapan</a:t>
            </a:r>
            <a:r>
              <a:rPr lang="en-US" sz="1200" dirty="0"/>
              <a:t> </a:t>
            </a:r>
            <a:r>
              <a:rPr lang="en-US" sz="1200" dirty="0" err="1"/>
              <a:t>kost</a:t>
            </a:r>
            <a:r>
              <a:rPr lang="en-US" sz="1200" dirty="0"/>
              <a:t> di wilayah Bandara </a:t>
            </a:r>
            <a:r>
              <a:rPr lang="en-US" sz="1200" dirty="0" err="1"/>
              <a:t>Soetta</a:t>
            </a:r>
            <a:r>
              <a:rPr lang="en-US" sz="1200" dirty="0"/>
              <a:t>, Tangerang. </a:t>
            </a:r>
            <a:r>
              <a:rPr lang="en-US" sz="1200" dirty="0" err="1"/>
              <a:t>myHIUm</a:t>
            </a:r>
            <a:r>
              <a:rPr lang="en-US" sz="1200" dirty="0"/>
              <a:t> </a:t>
            </a:r>
            <a:r>
              <a:rPr lang="en-US" sz="1200" dirty="0" err="1"/>
              <a:t>sendiri</a:t>
            </a:r>
            <a:r>
              <a:rPr lang="en-US" sz="1200" dirty="0"/>
              <a:t> </a:t>
            </a:r>
            <a:r>
              <a:rPr lang="en-US" sz="1200" dirty="0" err="1"/>
              <a:t>didirikan</a:t>
            </a:r>
            <a:r>
              <a:rPr lang="en-US" sz="1200" dirty="0"/>
              <a:t> pada </a:t>
            </a:r>
            <a:r>
              <a:rPr lang="en-US" sz="1200" dirty="0" err="1"/>
              <a:t>tahun</a:t>
            </a:r>
            <a:r>
              <a:rPr lang="en-US" sz="1200" dirty="0"/>
              <a:t> 2020, </a:t>
            </a:r>
            <a:r>
              <a:rPr lang="en-US" sz="1200" dirty="0" err="1"/>
              <a:t>dengan</a:t>
            </a:r>
            <a:r>
              <a:rPr lang="en-US" sz="1200" dirty="0"/>
              <a:t> 3 </a:t>
            </a:r>
            <a:r>
              <a:rPr lang="en-US" sz="1200" dirty="0" err="1"/>
              <a:t>lantai</a:t>
            </a:r>
            <a:r>
              <a:rPr lang="en-US" sz="1200" dirty="0"/>
              <a:t> yang </a:t>
            </a:r>
            <a:r>
              <a:rPr lang="en-US" sz="1200" dirty="0" err="1"/>
              <a:t>terdiri</a:t>
            </a:r>
            <a:r>
              <a:rPr lang="en-US" sz="1200" dirty="0"/>
              <a:t> </a:t>
            </a:r>
            <a:r>
              <a:rPr lang="en-US" sz="1200" dirty="0" err="1"/>
              <a:t>atas</a:t>
            </a:r>
            <a:r>
              <a:rPr lang="en-US" sz="1200" dirty="0"/>
              <a:t> masing </a:t>
            </a:r>
            <a:r>
              <a:rPr lang="en-US" sz="1200" dirty="0" err="1"/>
              <a:t>masing</a:t>
            </a:r>
            <a:r>
              <a:rPr lang="en-US" sz="1200" dirty="0"/>
              <a:t> </a:t>
            </a:r>
            <a:r>
              <a:rPr lang="en-US" sz="1200" dirty="0" err="1"/>
              <a:t>lantai</a:t>
            </a:r>
            <a:r>
              <a:rPr lang="en-US" sz="1200" dirty="0"/>
              <a:t> 2 </a:t>
            </a:r>
            <a:r>
              <a:rPr lang="en-US" sz="1200" dirty="0" err="1"/>
              <a:t>kamar</a:t>
            </a:r>
            <a:r>
              <a:rPr lang="en-US" sz="1200" dirty="0"/>
              <a:t>, </a:t>
            </a:r>
            <a:r>
              <a:rPr lang="en-US" sz="1200" dirty="0" err="1"/>
              <a:t>sehingga</a:t>
            </a:r>
            <a:r>
              <a:rPr lang="en-US" sz="1200" dirty="0"/>
              <a:t> total </a:t>
            </a:r>
            <a:r>
              <a:rPr lang="en-US" sz="1200" dirty="0" err="1"/>
              <a:t>kamar</a:t>
            </a:r>
            <a:r>
              <a:rPr lang="en-US" sz="1200" dirty="0"/>
              <a:t> yang </a:t>
            </a:r>
            <a:r>
              <a:rPr lang="en-US" sz="1200" dirty="0" err="1"/>
              <a:t>tersedia</a:t>
            </a:r>
            <a:r>
              <a:rPr lang="en-US" sz="1200" dirty="0"/>
              <a:t> di </a:t>
            </a:r>
            <a:r>
              <a:rPr lang="en-US" sz="1200" dirty="0" err="1"/>
              <a:t>myHIUm</a:t>
            </a:r>
            <a:r>
              <a:rPr lang="en-US" sz="1200" dirty="0"/>
              <a:t> </a:t>
            </a:r>
            <a:r>
              <a:rPr lang="en-US" sz="1200" dirty="0" err="1"/>
              <a:t>adalah</a:t>
            </a:r>
            <a:r>
              <a:rPr lang="en-US" sz="1200" dirty="0"/>
              <a:t> 6 </a:t>
            </a:r>
            <a:r>
              <a:rPr lang="en-US" sz="1200" dirty="0" err="1"/>
              <a:t>kamar</a:t>
            </a:r>
            <a:r>
              <a:rPr lang="en-US" sz="1200" dirty="0"/>
              <a:t>.</a:t>
            </a:r>
          </a:p>
          <a:p>
            <a:pPr marL="0" lvl="0" indent="0" algn="just" rtl="0">
              <a:spcBef>
                <a:spcPts val="0"/>
              </a:spcBef>
              <a:spcAft>
                <a:spcPts val="0"/>
              </a:spcAft>
              <a:buClr>
                <a:schemeClr val="dk1"/>
              </a:buClr>
              <a:buSzPts val="1100"/>
              <a:buFont typeface="Arial" panose="020B0604020202020204"/>
              <a:buNone/>
            </a:pPr>
            <a:endParaRPr lang="en-US" sz="1200" dirty="0"/>
          </a:p>
          <a:p>
            <a:pPr marL="0" lvl="0" indent="0" algn="just" rtl="0">
              <a:spcBef>
                <a:spcPts val="0"/>
              </a:spcBef>
              <a:spcAft>
                <a:spcPts val="0"/>
              </a:spcAft>
              <a:buClr>
                <a:schemeClr val="dk1"/>
              </a:buClr>
              <a:buSzPts val="1100"/>
              <a:buFont typeface="Arial" panose="020B0604020202020204"/>
              <a:buNone/>
            </a:pPr>
            <a:endParaRPr sz="1200" dirty="0"/>
          </a:p>
          <a:p>
            <a:pPr marL="0" lvl="0" indent="0" algn="just" rtl="0">
              <a:spcBef>
                <a:spcPts val="0"/>
              </a:spcBef>
              <a:spcAft>
                <a:spcPts val="0"/>
              </a:spcAft>
              <a:buClr>
                <a:schemeClr val="dk1"/>
              </a:buClr>
              <a:buSzPts val="1100"/>
              <a:buFont typeface="Arial" panose="020B0604020202020204"/>
              <a:buNone/>
            </a:pPr>
            <a:r>
              <a:rPr sz="1200" dirty="0" err="1"/>
              <a:t>myHIUm</a:t>
            </a:r>
            <a:r>
              <a:rPr sz="1200" dirty="0"/>
              <a:t> Guest House </a:t>
            </a:r>
            <a:r>
              <a:rPr sz="1200" dirty="0" err="1"/>
              <a:t>menawarkan</a:t>
            </a:r>
            <a:r>
              <a:rPr sz="1200" dirty="0"/>
              <a:t> </a:t>
            </a:r>
            <a:r>
              <a:rPr sz="1200" dirty="0" err="1"/>
              <a:t>konsep</a:t>
            </a:r>
            <a:r>
              <a:rPr sz="1200" dirty="0"/>
              <a:t> </a:t>
            </a:r>
            <a:r>
              <a:rPr sz="1200" dirty="0" err="1"/>
              <a:t>baru</a:t>
            </a:r>
            <a:r>
              <a:rPr sz="1200" dirty="0"/>
              <a:t> </a:t>
            </a:r>
            <a:r>
              <a:rPr sz="1200" dirty="0" err="1"/>
              <a:t>sebagai</a:t>
            </a:r>
            <a:r>
              <a:rPr sz="1200" dirty="0"/>
              <a:t> </a:t>
            </a:r>
            <a:r>
              <a:rPr sz="1200" dirty="0" err="1"/>
              <a:t>tempat</a:t>
            </a:r>
            <a:r>
              <a:rPr sz="1200" dirty="0"/>
              <a:t> </a:t>
            </a:r>
            <a:r>
              <a:rPr sz="1200" dirty="0" err="1"/>
              <a:t>bermalam</a:t>
            </a:r>
            <a:r>
              <a:rPr sz="1200" dirty="0"/>
              <a:t> </a:t>
            </a:r>
            <a:r>
              <a:rPr sz="1200" dirty="0" err="1"/>
              <a:t>hemat</a:t>
            </a:r>
            <a:r>
              <a:rPr sz="1200" dirty="0"/>
              <a:t> di </a:t>
            </a:r>
            <a:r>
              <a:rPr sz="1200" dirty="0" err="1"/>
              <a:t>kota</a:t>
            </a:r>
            <a:r>
              <a:rPr sz="1200" dirty="0"/>
              <a:t> Tangerang. </a:t>
            </a:r>
            <a:r>
              <a:rPr sz="1200" dirty="0" err="1"/>
              <a:t>Hadir</a:t>
            </a:r>
            <a:r>
              <a:rPr sz="1200" dirty="0"/>
              <a:t> </a:t>
            </a:r>
            <a:r>
              <a:rPr sz="1200" dirty="0" err="1"/>
              <a:t>dengan</a:t>
            </a:r>
            <a:r>
              <a:rPr sz="1200" dirty="0"/>
              <a:t> </a:t>
            </a:r>
            <a:r>
              <a:rPr sz="1200" dirty="0" err="1"/>
              <a:t>konsep</a:t>
            </a:r>
            <a:r>
              <a:rPr sz="1200" dirty="0"/>
              <a:t> </a:t>
            </a:r>
            <a:r>
              <a:rPr lang="en-US" sz="1200" dirty="0" err="1"/>
              <a:t>m</a:t>
            </a:r>
            <a:r>
              <a:rPr sz="1200" dirty="0" err="1"/>
              <a:t>inimalis</a:t>
            </a:r>
            <a:r>
              <a:rPr sz="1200" dirty="0"/>
              <a:t> </a:t>
            </a:r>
            <a:r>
              <a:rPr lang="en-US" sz="1200" dirty="0"/>
              <a:t>m</a:t>
            </a:r>
            <a:r>
              <a:rPr sz="1200" dirty="0"/>
              <a:t>odern yang </a:t>
            </a:r>
            <a:r>
              <a:rPr sz="1200" dirty="0" err="1"/>
              <a:t>dipadukan</a:t>
            </a:r>
            <a:r>
              <a:rPr sz="1200" dirty="0"/>
              <a:t> </a:t>
            </a:r>
            <a:r>
              <a:rPr sz="1200" dirty="0" err="1"/>
              <a:t>dengan</a:t>
            </a:r>
            <a:r>
              <a:rPr sz="1200" dirty="0"/>
              <a:t> </a:t>
            </a:r>
            <a:r>
              <a:rPr sz="1200" dirty="0" err="1"/>
              <a:t>nuansa</a:t>
            </a:r>
            <a:r>
              <a:rPr sz="1200" dirty="0"/>
              <a:t> </a:t>
            </a:r>
            <a:r>
              <a:rPr sz="1200" dirty="0" err="1"/>
              <a:t>kos</a:t>
            </a:r>
            <a:r>
              <a:rPr lang="en-US" sz="1200" dirty="0" err="1"/>
              <a:t>tan</a:t>
            </a:r>
            <a:r>
              <a:rPr sz="1200" dirty="0"/>
              <a:t> </a:t>
            </a:r>
            <a:r>
              <a:rPr sz="1200" dirty="0" err="1"/>
              <a:t>menjadikan</a:t>
            </a:r>
            <a:r>
              <a:rPr sz="1200" dirty="0"/>
              <a:t> </a:t>
            </a:r>
            <a:r>
              <a:rPr sz="1200" dirty="0" err="1"/>
              <a:t>myHIUm</a:t>
            </a:r>
            <a:r>
              <a:rPr sz="1200" dirty="0"/>
              <a:t> </a:t>
            </a:r>
            <a:r>
              <a:rPr sz="1200" dirty="0" err="1"/>
              <a:t>Guset</a:t>
            </a:r>
            <a:r>
              <a:rPr sz="1200" dirty="0"/>
              <a:t> House Tangerang </a:t>
            </a:r>
            <a:r>
              <a:rPr sz="1200" dirty="0" err="1"/>
              <a:t>pilihan</a:t>
            </a:r>
            <a:r>
              <a:rPr sz="1200" dirty="0"/>
              <a:t> </a:t>
            </a:r>
            <a:r>
              <a:rPr sz="1200" dirty="0" err="1"/>
              <a:t>favorit</a:t>
            </a:r>
            <a:r>
              <a:rPr sz="1200" dirty="0"/>
              <a:t> </a:t>
            </a:r>
            <a:r>
              <a:rPr sz="1200" dirty="0" err="1"/>
              <a:t>untuk</a:t>
            </a:r>
            <a:r>
              <a:rPr sz="1200" dirty="0"/>
              <a:t> </a:t>
            </a:r>
            <a:r>
              <a:rPr sz="1200" dirty="0" err="1"/>
              <a:t>bersantai</a:t>
            </a:r>
            <a:r>
              <a:rPr sz="1200" dirty="0"/>
              <a:t> </a:t>
            </a:r>
            <a:r>
              <a:rPr sz="1200" dirty="0" err="1"/>
              <a:t>sejenak</a:t>
            </a:r>
            <a:r>
              <a:rPr sz="1200" dirty="0"/>
              <a:t>.</a:t>
            </a:r>
            <a:endParaRPr lang="en-US" sz="1200" dirty="0"/>
          </a:p>
          <a:p>
            <a:pPr marL="0" lvl="0" indent="0" algn="l" rtl="0">
              <a:spcBef>
                <a:spcPts val="0"/>
              </a:spcBef>
              <a:spcAft>
                <a:spcPts val="0"/>
              </a:spcAft>
              <a:buClr>
                <a:schemeClr val="dk1"/>
              </a:buClr>
              <a:buSzPts val="1100"/>
              <a:buFont typeface="Arial" panose="020B0604020202020204"/>
              <a:buNone/>
            </a:pPr>
            <a:endParaRPr sz="1200" dirty="0"/>
          </a:p>
        </p:txBody>
      </p:sp>
      <p:cxnSp>
        <p:nvCxnSpPr>
          <p:cNvPr id="264" name="Google Shape;264;p24"/>
          <p:cNvCxnSpPr/>
          <p:nvPr/>
        </p:nvCxnSpPr>
        <p:spPr>
          <a:xfrm>
            <a:off x="611504" y="897724"/>
            <a:ext cx="770509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solidFill>
                  <a:schemeClr val="lt1"/>
                </a:solidFill>
                <a:latin typeface="Arial" panose="020B0604020202020204"/>
                <a:ea typeface="Arial" panose="020B0604020202020204"/>
                <a:cs typeface="Arial" panose="020B0604020202020204"/>
                <a:sym typeface="Arial" panose="020B0604020202020204"/>
              </a:rPr>
              <a:t>Help &amp; Support </a:t>
            </a:r>
            <a:r>
              <a:rPr lang="en-US">
                <a:latin typeface="Arial" panose="020B0604020202020204"/>
                <a:ea typeface="Arial" panose="020B0604020202020204"/>
                <a:cs typeface="Arial" panose="020B0604020202020204"/>
                <a:sym typeface="Arial" panose="020B0604020202020204"/>
              </a:rPr>
              <a:t>I</a:t>
            </a:r>
            <a:r>
              <a:rPr lang="en-US">
                <a:solidFill>
                  <a:srgbClr val="FFFFFF"/>
                </a:solidFill>
                <a:latin typeface="Arial" panose="020B0604020202020204"/>
                <a:ea typeface="Arial" panose="020B0604020202020204"/>
                <a:cs typeface="Arial" panose="020B0604020202020204"/>
                <a:sym typeface="Arial" panose="020B0604020202020204"/>
              </a:rPr>
              <a:t>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latin typeface="Arial" panose="020B0604020202020204"/>
                <a:ea typeface="Arial" panose="020B0604020202020204"/>
                <a:cs typeface="Arial" panose="020B0604020202020204"/>
                <a:sym typeface="Arial" panose="020B0604020202020204"/>
              </a:rPr>
              <a:t>Avatar Icons</a:t>
            </a:r>
            <a:endParaRPr>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latin typeface="Arial" panose="020B0604020202020204"/>
                <a:ea typeface="Arial" panose="020B0604020202020204"/>
                <a:cs typeface="Arial" panose="020B0604020202020204"/>
                <a:sym typeface="Arial" panose="020B0604020202020204"/>
              </a:rPr>
              <a:t>Creative Process I</a:t>
            </a:r>
            <a:r>
              <a:rPr lang="en-US">
                <a:solidFill>
                  <a:srgbClr val="FFFFFF"/>
                </a:solidFill>
                <a:latin typeface="Arial" panose="020B0604020202020204"/>
                <a:ea typeface="Arial" panose="020B0604020202020204"/>
                <a:cs typeface="Arial" panose="020B0604020202020204"/>
                <a:sym typeface="Arial" panose="020B0604020202020204"/>
              </a:rPr>
              <a:t>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latin typeface="Arial" panose="020B0604020202020204"/>
                <a:ea typeface="Arial" panose="020B0604020202020204"/>
                <a:cs typeface="Arial" panose="020B0604020202020204"/>
                <a:sym typeface="Arial" panose="020B0604020202020204"/>
              </a:rPr>
              <a:t>Performing Arts Icons</a:t>
            </a:r>
            <a:endParaRPr>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solidFill>
                  <a:srgbClr val="FFFFFF"/>
                </a:solidFill>
                <a:latin typeface="Arial" panose="020B0604020202020204"/>
                <a:ea typeface="Arial" panose="020B0604020202020204"/>
                <a:cs typeface="Arial" panose="020B0604020202020204"/>
                <a:sym typeface="Arial" panose="020B0604020202020204"/>
              </a:rPr>
              <a:t>Nature Icons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US">
                <a:solidFill>
                  <a:srgbClr val="FFFFFF"/>
                </a:solidFill>
                <a:latin typeface="Arial" panose="020B0604020202020204"/>
                <a:ea typeface="Arial" panose="020B0604020202020204"/>
                <a:cs typeface="Arial" panose="020B0604020202020204"/>
                <a:sym typeface="Arial" panose="020B0604020202020204"/>
              </a:rPr>
              <a:t>SEO &amp; Marketing Icons</a:t>
            </a:r>
            <a:endParaRPr>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351982" y="3354009"/>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2339975" y="339725"/>
            <a:ext cx="4787265" cy="6026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000">
                <a:solidFill>
                  <a:schemeClr val="accent1"/>
                </a:solidFill>
                <a:effectLst>
                  <a:outerShdw blurRad="38100" dist="25400" dir="5400000" algn="ctr" rotWithShape="0">
                    <a:srgbClr val="6E747A">
                      <a:alpha val="43000"/>
                    </a:srgbClr>
                  </a:outerShdw>
                </a:effectLst>
              </a:rPr>
              <a:t>RUANG LINGKUP</a:t>
            </a:r>
          </a:p>
        </p:txBody>
      </p:sp>
      <p:sp>
        <p:nvSpPr>
          <p:cNvPr id="263" name="Google Shape;263;p24"/>
          <p:cNvSpPr txBox="1">
            <a:spLocks noGrp="1"/>
          </p:cNvSpPr>
          <p:nvPr>
            <p:ph type="subTitle" idx="1"/>
          </p:nvPr>
        </p:nvSpPr>
        <p:spPr>
          <a:xfrm>
            <a:off x="660717" y="1440612"/>
            <a:ext cx="7606665" cy="183642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panose="020B0604020202020204"/>
              <a:buNone/>
            </a:pPr>
            <a:r>
              <a:rPr sz="1200" dirty="0"/>
              <a:t>Agar </a:t>
            </a:r>
            <a:r>
              <a:rPr sz="1200" dirty="0" err="1"/>
              <a:t>tidak</a:t>
            </a:r>
            <a:r>
              <a:rPr sz="1200" dirty="0"/>
              <a:t> </a:t>
            </a:r>
            <a:r>
              <a:rPr sz="1200" dirty="0" err="1"/>
              <a:t>menyimpang</a:t>
            </a:r>
            <a:r>
              <a:rPr sz="1200" dirty="0"/>
              <a:t> </a:t>
            </a:r>
            <a:r>
              <a:rPr sz="1200" dirty="0" err="1"/>
              <a:t>dari</a:t>
            </a:r>
            <a:r>
              <a:rPr sz="1200" dirty="0"/>
              <a:t> </a:t>
            </a:r>
            <a:r>
              <a:rPr sz="1200" dirty="0" err="1"/>
              <a:t>permasalahan</a:t>
            </a:r>
            <a:r>
              <a:rPr sz="1200" dirty="0"/>
              <a:t> yang di </a:t>
            </a:r>
            <a:r>
              <a:rPr sz="1200" dirty="0" err="1"/>
              <a:t>bahas</a:t>
            </a:r>
            <a:r>
              <a:rPr sz="1200" dirty="0"/>
              <a:t>, di </a:t>
            </a:r>
            <a:r>
              <a:rPr sz="1200" dirty="0" err="1"/>
              <a:t>dalam</a:t>
            </a:r>
            <a:r>
              <a:rPr sz="1200" dirty="0"/>
              <a:t> </a:t>
            </a:r>
            <a:r>
              <a:rPr sz="1200" dirty="0" err="1"/>
              <a:t>pembahasan</a:t>
            </a:r>
            <a:r>
              <a:rPr sz="1200" dirty="0"/>
              <a:t> </a:t>
            </a:r>
            <a:r>
              <a:rPr sz="1200" dirty="0" err="1"/>
              <a:t>makalah</a:t>
            </a:r>
            <a:r>
              <a:rPr sz="1200" dirty="0"/>
              <a:t> </a:t>
            </a:r>
            <a:r>
              <a:rPr sz="1200" dirty="0" err="1"/>
              <a:t>ini</a:t>
            </a:r>
            <a:r>
              <a:rPr sz="1200" dirty="0"/>
              <a:t> </a:t>
            </a:r>
            <a:r>
              <a:rPr sz="1200" dirty="0" err="1"/>
              <a:t>penulis</a:t>
            </a:r>
            <a:r>
              <a:rPr sz="1200" dirty="0"/>
              <a:t> </a:t>
            </a:r>
            <a:r>
              <a:rPr sz="1200" dirty="0" err="1"/>
              <a:t>membatasi</a:t>
            </a:r>
            <a:r>
              <a:rPr sz="1200" dirty="0"/>
              <a:t> </a:t>
            </a:r>
            <a:r>
              <a:rPr sz="1200" dirty="0" err="1"/>
              <a:t>pokok</a:t>
            </a:r>
            <a:r>
              <a:rPr sz="1200" dirty="0"/>
              <a:t> </a:t>
            </a:r>
            <a:r>
              <a:rPr sz="1200" dirty="0" err="1"/>
              <a:t>bahasa</a:t>
            </a:r>
            <a:r>
              <a:rPr sz="1200" dirty="0"/>
              <a:t> </a:t>
            </a:r>
            <a:r>
              <a:rPr sz="1200" dirty="0" err="1"/>
              <a:t>seputar</a:t>
            </a:r>
            <a:r>
              <a:rPr sz="1200" dirty="0"/>
              <a:t> </a:t>
            </a:r>
            <a:r>
              <a:rPr sz="1200" dirty="0" err="1"/>
              <a:t>pembuatan</a:t>
            </a:r>
            <a:r>
              <a:rPr sz="1200" dirty="0"/>
              <a:t> web </a:t>
            </a:r>
            <a:r>
              <a:rPr sz="1200" dirty="0" err="1"/>
              <a:t>dengan</a:t>
            </a:r>
            <a:r>
              <a:rPr sz="1200" dirty="0"/>
              <a:t> </a:t>
            </a:r>
            <a:r>
              <a:rPr sz="1200" dirty="0" err="1"/>
              <a:t>menggunakan</a:t>
            </a:r>
            <a:r>
              <a:rPr sz="1200" dirty="0"/>
              <a:t> HTML , Style CSS dan juga </a:t>
            </a:r>
            <a:r>
              <a:rPr sz="1200" dirty="0" err="1"/>
              <a:t>Javascript</a:t>
            </a:r>
            <a:r>
              <a:rPr sz="1200" dirty="0"/>
              <a:t>.</a:t>
            </a:r>
          </a:p>
        </p:txBody>
      </p:sp>
      <p:cxnSp>
        <p:nvCxnSpPr>
          <p:cNvPr id="264" name="Google Shape;264;p24"/>
          <p:cNvCxnSpPr/>
          <p:nvPr/>
        </p:nvCxnSpPr>
        <p:spPr>
          <a:xfrm>
            <a:off x="611505" y="1131570"/>
            <a:ext cx="770509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2915920" y="184607"/>
            <a:ext cx="3927475" cy="5753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000" dirty="0">
                <a:solidFill>
                  <a:schemeClr val="accent1"/>
                </a:solidFill>
                <a:effectLst>
                  <a:outerShdw blurRad="38100" dist="25400" dir="5400000" algn="ctr" rotWithShape="0">
                    <a:srgbClr val="6E747A">
                      <a:alpha val="43000"/>
                    </a:srgbClr>
                  </a:outerShdw>
                </a:effectLst>
              </a:rPr>
              <a:t>PEMBAHASAN</a:t>
            </a:r>
          </a:p>
        </p:txBody>
      </p:sp>
      <p:sp>
        <p:nvSpPr>
          <p:cNvPr id="263" name="Google Shape;263;p24"/>
          <p:cNvSpPr txBox="1">
            <a:spLocks noGrp="1"/>
          </p:cNvSpPr>
          <p:nvPr>
            <p:ph type="subTitle" idx="1"/>
          </p:nvPr>
        </p:nvSpPr>
        <p:spPr>
          <a:xfrm>
            <a:off x="170815" y="889000"/>
            <a:ext cx="8586470" cy="4202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id-ID" sz="1200" dirty="0"/>
              <a:t>A. Membuat Tittle Bar website dengan HTML</a:t>
            </a:r>
          </a:p>
          <a:p>
            <a:pPr marL="0" lvl="0" indent="0" algn="l" rtl="0">
              <a:spcBef>
                <a:spcPts val="0"/>
              </a:spcBef>
              <a:spcAft>
                <a:spcPts val="0"/>
              </a:spcAft>
              <a:buClr>
                <a:schemeClr val="dk1"/>
              </a:buClr>
              <a:buSzPts val="1100"/>
              <a:buFont typeface="Arial" panose="020B0604020202020204"/>
              <a:buNone/>
            </a:pPr>
            <a:endParaRPr lang="id-ID" sz="1200" dirty="0"/>
          </a:p>
          <a:p>
            <a:pPr marL="0" lvl="0" indent="0" algn="l" rtl="0">
              <a:spcBef>
                <a:spcPts val="0"/>
              </a:spcBef>
              <a:spcAft>
                <a:spcPts val="0"/>
              </a:spcAft>
              <a:buClr>
                <a:schemeClr val="dk1"/>
              </a:buClr>
              <a:buSzPts val="1100"/>
              <a:buFont typeface="Arial" panose="020B0604020202020204"/>
              <a:buNone/>
            </a:pPr>
            <a:endParaRPr lang="id-ID" sz="1200" dirty="0"/>
          </a:p>
          <a:p>
            <a:pPr marL="0" lvl="0" indent="0" algn="l" rtl="0">
              <a:spcBef>
                <a:spcPts val="0"/>
              </a:spcBef>
              <a:spcAft>
                <a:spcPts val="0"/>
              </a:spcAft>
              <a:buClr>
                <a:schemeClr val="dk1"/>
              </a:buClr>
              <a:buSzPts val="1100"/>
              <a:buFont typeface="Arial" panose="020B0604020202020204"/>
              <a:buNone/>
            </a:pPr>
            <a:r>
              <a:rPr lang="id-ID" sz="1200" dirty="0"/>
              <a:t> Tittle bar merupakan salah satu menu yang ada di website yang berfungsi menampilkan logo dan alamat dari sebuah website</a:t>
            </a:r>
          </a:p>
          <a:p>
            <a:pPr marL="0" lvl="0" indent="0" algn="l" rtl="0">
              <a:spcBef>
                <a:spcPts val="0"/>
              </a:spcBef>
              <a:spcAft>
                <a:spcPts val="0"/>
              </a:spcAft>
              <a:buClr>
                <a:schemeClr val="dk1"/>
              </a:buClr>
              <a:buSzPts val="1100"/>
              <a:buFont typeface="Arial" panose="020B0604020202020204"/>
              <a:buNone/>
            </a:pPr>
            <a:endParaRPr lang="id-ID" sz="1200" dirty="0"/>
          </a:p>
          <a:p>
            <a:pPr marL="0" lvl="0" indent="0" algn="l" rtl="0">
              <a:spcBef>
                <a:spcPts val="0"/>
              </a:spcBef>
              <a:spcAft>
                <a:spcPts val="0"/>
              </a:spcAft>
              <a:buClr>
                <a:schemeClr val="dk1"/>
              </a:buClr>
              <a:buSzPts val="1100"/>
              <a:buFont typeface="Arial" panose="020B0604020202020204"/>
              <a:buNone/>
            </a:pPr>
            <a:endParaRPr lang="id-ID" sz="1200" dirty="0"/>
          </a:p>
        </p:txBody>
      </p:sp>
      <p:cxnSp>
        <p:nvCxnSpPr>
          <p:cNvPr id="264" name="Google Shape;264;p24"/>
          <p:cNvCxnSpPr/>
          <p:nvPr/>
        </p:nvCxnSpPr>
        <p:spPr>
          <a:xfrm>
            <a:off x="611505" y="759053"/>
            <a:ext cx="770509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0E4377ED-CFE4-B9E8-1189-3D2F53AE6F53}"/>
              </a:ext>
            </a:extLst>
          </p:cNvPr>
          <p:cNvPicPr>
            <a:picLocks noChangeAspect="1"/>
          </p:cNvPicPr>
          <p:nvPr/>
        </p:nvPicPr>
        <p:blipFill>
          <a:blip r:embed="rId3"/>
          <a:stretch>
            <a:fillRect/>
          </a:stretch>
        </p:blipFill>
        <p:spPr>
          <a:xfrm>
            <a:off x="2288077" y="2444953"/>
            <a:ext cx="4351946" cy="7789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24"/>
          <p:cNvSpPr txBox="1">
            <a:spLocks noGrp="1"/>
          </p:cNvSpPr>
          <p:nvPr>
            <p:ph type="subTitle" idx="1"/>
          </p:nvPr>
        </p:nvSpPr>
        <p:spPr>
          <a:xfrm>
            <a:off x="204470" y="278130"/>
            <a:ext cx="8586470" cy="4695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id-ID" sz="1200"/>
              <a:t>B. Mebuat Navigation Bar Website dengan HTML</a:t>
            </a:r>
          </a:p>
          <a:p>
            <a:pPr marL="0" lvl="0" indent="0" algn="l" rtl="0">
              <a:spcBef>
                <a:spcPts val="0"/>
              </a:spcBef>
              <a:spcAft>
                <a:spcPts val="0"/>
              </a:spcAft>
              <a:buClr>
                <a:schemeClr val="dk1"/>
              </a:buClr>
              <a:buSzPts val="1100"/>
              <a:buFont typeface="Arial" panose="020B0604020202020204"/>
              <a:buNone/>
            </a:pPr>
            <a:endParaRPr lang="id-ID" sz="1200"/>
          </a:p>
          <a:p>
            <a:pPr marL="0" lvl="0" indent="0" algn="l" rtl="0">
              <a:spcBef>
                <a:spcPts val="0"/>
              </a:spcBef>
              <a:spcAft>
                <a:spcPts val="0"/>
              </a:spcAft>
              <a:buClr>
                <a:schemeClr val="dk1"/>
              </a:buClr>
              <a:buSzPts val="1100"/>
              <a:buFont typeface="Arial" panose="020B0604020202020204"/>
              <a:buNone/>
            </a:pPr>
            <a:endParaRPr lang="id-ID" sz="1200"/>
          </a:p>
          <a:p>
            <a:pPr marL="0" lvl="0" indent="0" algn="l" rtl="0">
              <a:spcBef>
                <a:spcPts val="0"/>
              </a:spcBef>
              <a:spcAft>
                <a:spcPts val="0"/>
              </a:spcAft>
              <a:buClr>
                <a:schemeClr val="dk1"/>
              </a:buClr>
              <a:buSzPts val="1100"/>
              <a:buFont typeface="Arial" panose="020B0604020202020204"/>
              <a:buNone/>
            </a:pPr>
            <a:endParaRPr lang="id-ID" sz="1200"/>
          </a:p>
        </p:txBody>
      </p:sp>
      <p:pic>
        <p:nvPicPr>
          <p:cNvPr id="4" name="Picture 3">
            <a:extLst>
              <a:ext uri="{FF2B5EF4-FFF2-40B4-BE49-F238E27FC236}">
                <a16:creationId xmlns:a16="http://schemas.microsoft.com/office/drawing/2014/main" id="{053ECEE6-32F5-E45E-1067-3AD9C073F9F3}"/>
              </a:ext>
            </a:extLst>
          </p:cNvPr>
          <p:cNvPicPr>
            <a:picLocks noChangeAspect="1"/>
          </p:cNvPicPr>
          <p:nvPr/>
        </p:nvPicPr>
        <p:blipFill rotWithShape="1">
          <a:blip r:embed="rId3"/>
          <a:srcRect t="1795"/>
          <a:stretch/>
        </p:blipFill>
        <p:spPr>
          <a:xfrm>
            <a:off x="353060" y="1282700"/>
            <a:ext cx="8362950" cy="787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24"/>
          <p:cNvSpPr txBox="1">
            <a:spLocks noGrp="1"/>
          </p:cNvSpPr>
          <p:nvPr>
            <p:ph type="subTitle" idx="1"/>
          </p:nvPr>
        </p:nvSpPr>
        <p:spPr>
          <a:xfrm>
            <a:off x="204470" y="278130"/>
            <a:ext cx="8586470" cy="4695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id-ID" sz="1200"/>
              <a:t>B. Membuat Footer Website</a:t>
            </a:r>
          </a:p>
          <a:p>
            <a:pPr marL="0" lvl="0" indent="0" algn="l" rtl="0">
              <a:spcBef>
                <a:spcPts val="0"/>
              </a:spcBef>
              <a:spcAft>
                <a:spcPts val="0"/>
              </a:spcAft>
              <a:buClr>
                <a:schemeClr val="dk1"/>
              </a:buClr>
              <a:buSzPts val="1100"/>
              <a:buFont typeface="Arial" panose="020B0604020202020204"/>
              <a:buNone/>
            </a:pPr>
            <a:endParaRPr lang="id-ID" sz="1200"/>
          </a:p>
          <a:p>
            <a:pPr marL="0" lvl="0" indent="0" algn="l" rtl="0">
              <a:spcBef>
                <a:spcPts val="0"/>
              </a:spcBef>
              <a:spcAft>
                <a:spcPts val="0"/>
              </a:spcAft>
              <a:buClr>
                <a:schemeClr val="dk1"/>
              </a:buClr>
              <a:buSzPts val="1100"/>
              <a:buFont typeface="Arial" panose="020B0604020202020204"/>
              <a:buNone/>
            </a:pPr>
            <a:endParaRPr lang="id-ID" sz="1200"/>
          </a:p>
          <a:p>
            <a:pPr marL="0" lvl="0" indent="0" algn="l" rtl="0">
              <a:spcBef>
                <a:spcPts val="0"/>
              </a:spcBef>
              <a:spcAft>
                <a:spcPts val="0"/>
              </a:spcAft>
              <a:buClr>
                <a:schemeClr val="dk1"/>
              </a:buClr>
              <a:buSzPts val="1100"/>
              <a:buFont typeface="Arial" panose="020B0604020202020204"/>
              <a:buNone/>
            </a:pPr>
            <a:r>
              <a:rPr lang="id-ID" sz="1200"/>
              <a:t>Footer merupakan bagian bawah pada website Anda dan selalu tampil di setiap halaman situs layaknya header. Bagian ini memberikan informasi dengan menampilkan alamat perusahaan, maps, kontak, copyright atau media sosial.</a:t>
            </a:r>
          </a:p>
          <a:p>
            <a:pPr marL="0" lvl="0" indent="0" algn="l" rtl="0">
              <a:spcBef>
                <a:spcPts val="0"/>
              </a:spcBef>
              <a:spcAft>
                <a:spcPts val="0"/>
              </a:spcAft>
              <a:buClr>
                <a:schemeClr val="dk1"/>
              </a:buClr>
              <a:buSzPts val="1100"/>
              <a:buFont typeface="Arial" panose="020B0604020202020204"/>
              <a:buNone/>
            </a:pPr>
            <a:endParaRPr lang="id-ID" sz="1200"/>
          </a:p>
          <a:p>
            <a:pPr marL="0" lvl="0" indent="0" algn="l" rtl="0">
              <a:spcBef>
                <a:spcPts val="0"/>
              </a:spcBef>
              <a:spcAft>
                <a:spcPts val="0"/>
              </a:spcAft>
              <a:buClr>
                <a:schemeClr val="dk1"/>
              </a:buClr>
              <a:buSzPts val="1100"/>
              <a:buFont typeface="Arial" panose="020B0604020202020204"/>
              <a:buNone/>
            </a:pPr>
            <a:endParaRPr lang="id-ID" sz="1200"/>
          </a:p>
        </p:txBody>
      </p:sp>
      <p:pic>
        <p:nvPicPr>
          <p:cNvPr id="4" name="Picture 3">
            <a:extLst>
              <a:ext uri="{FF2B5EF4-FFF2-40B4-BE49-F238E27FC236}">
                <a16:creationId xmlns:a16="http://schemas.microsoft.com/office/drawing/2014/main" id="{8A0A530C-259B-9185-AA21-BF79349F203D}"/>
              </a:ext>
            </a:extLst>
          </p:cNvPr>
          <p:cNvPicPr>
            <a:picLocks noChangeAspect="1"/>
          </p:cNvPicPr>
          <p:nvPr/>
        </p:nvPicPr>
        <p:blipFill>
          <a:blip r:embed="rId3"/>
          <a:stretch>
            <a:fillRect/>
          </a:stretch>
        </p:blipFill>
        <p:spPr>
          <a:xfrm>
            <a:off x="2911420" y="1714914"/>
            <a:ext cx="3172570" cy="32590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24"/>
          <p:cNvSpPr txBox="1">
            <a:spLocks noGrp="1"/>
          </p:cNvSpPr>
          <p:nvPr>
            <p:ph type="subTitle" idx="1"/>
          </p:nvPr>
        </p:nvSpPr>
        <p:spPr>
          <a:xfrm>
            <a:off x="204470" y="278130"/>
            <a:ext cx="8586470" cy="4695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id-ID" sz="1200"/>
              <a:t>A. Kesimpulan </a:t>
            </a:r>
          </a:p>
          <a:p>
            <a:pPr marL="0" lvl="0" indent="0" algn="l" rtl="0">
              <a:spcBef>
                <a:spcPts val="0"/>
              </a:spcBef>
              <a:spcAft>
                <a:spcPts val="0"/>
              </a:spcAft>
              <a:buClr>
                <a:schemeClr val="dk1"/>
              </a:buClr>
              <a:buSzPts val="1100"/>
              <a:buFont typeface="Arial" panose="020B0604020202020204"/>
              <a:buNone/>
            </a:pPr>
            <a:endParaRPr lang="id-ID" sz="1200"/>
          </a:p>
          <a:p>
            <a:pPr marL="0" lvl="0" indent="0" algn="l" rtl="0">
              <a:spcBef>
                <a:spcPts val="0"/>
              </a:spcBef>
              <a:spcAft>
                <a:spcPts val="0"/>
              </a:spcAft>
              <a:buClr>
                <a:schemeClr val="dk1"/>
              </a:buClr>
              <a:buSzPts val="1100"/>
              <a:buFont typeface="Arial" panose="020B0604020202020204"/>
              <a:buNone/>
            </a:pPr>
            <a:r>
              <a:rPr lang="id-ID" sz="1200"/>
              <a:t>1. Dibuatnya sebuah sistem informasi yang mampu memberikan kemudahan dalam melakukan proses pencarian dan pemesanan rumah kos secara online.</a:t>
            </a:r>
          </a:p>
          <a:p>
            <a:pPr marL="0" lvl="0" indent="0" algn="l" rtl="0">
              <a:spcBef>
                <a:spcPts val="0"/>
              </a:spcBef>
              <a:spcAft>
                <a:spcPts val="0"/>
              </a:spcAft>
              <a:buClr>
                <a:schemeClr val="dk1"/>
              </a:buClr>
              <a:buSzPts val="1100"/>
              <a:buFont typeface="Arial" panose="020B0604020202020204"/>
              <a:buNone/>
            </a:pPr>
            <a:r>
              <a:rPr lang="id-ID" sz="1200"/>
              <a:t>2. Memberikan informasi detail tentang informasi serta ketersediaan rumah kos, sehingga dapat memberikan keyakinan kepada penyewa kos sebelum melakukan pemesanan. </a:t>
            </a:r>
          </a:p>
          <a:p>
            <a:pPr marL="0" lvl="0" indent="0" algn="l" rtl="0">
              <a:spcBef>
                <a:spcPts val="0"/>
              </a:spcBef>
              <a:spcAft>
                <a:spcPts val="0"/>
              </a:spcAft>
              <a:buClr>
                <a:schemeClr val="dk1"/>
              </a:buClr>
              <a:buSzPts val="1100"/>
              <a:buFont typeface="Arial" panose="020B0604020202020204"/>
              <a:buNone/>
            </a:pPr>
            <a:r>
              <a:rPr lang="id-ID" sz="1200"/>
              <a:t>3. Dengan adanya myHIUm Guest House ini akan mempermudah masyarakat dalam melakukan proses pencarian serta pemesanan rumah kos khusus nya yang berada di daerah Tangerang. </a:t>
            </a:r>
          </a:p>
          <a:p>
            <a:pPr marL="0" lvl="0" indent="0" algn="l" rtl="0">
              <a:spcBef>
                <a:spcPts val="0"/>
              </a:spcBef>
              <a:spcAft>
                <a:spcPts val="0"/>
              </a:spcAft>
              <a:buClr>
                <a:schemeClr val="dk1"/>
              </a:buClr>
              <a:buSzPts val="1100"/>
              <a:buFont typeface="Arial" panose="020B0604020202020204"/>
              <a:buNone/>
            </a:pPr>
            <a:r>
              <a:rPr lang="id-ID" sz="1200"/>
              <a:t>4. Dapat mempermudah pemilik kos dalam melakukan proses promosi rumah kost miliknya tanpa harus datang ke admin lokal. </a:t>
            </a:r>
          </a:p>
          <a:p>
            <a:pPr marL="0" lvl="0" indent="0" algn="l" rtl="0">
              <a:spcBef>
                <a:spcPts val="0"/>
              </a:spcBef>
              <a:spcAft>
                <a:spcPts val="0"/>
              </a:spcAft>
              <a:buClr>
                <a:schemeClr val="dk1"/>
              </a:buClr>
              <a:buSzPts val="1100"/>
              <a:buFont typeface="Arial" panose="020B0604020202020204"/>
              <a:buNone/>
            </a:pPr>
            <a:r>
              <a:rPr lang="id-ID" sz="1200"/>
              <a:t>5. Penyewa kos dapat lebih mudah dalam mendapatkan informasi rumah kos serta konfirmasi pemesanan kos melalui website.</a:t>
            </a:r>
          </a:p>
          <a:p>
            <a:pPr marL="0" lvl="0" indent="0" algn="l" rtl="0">
              <a:spcBef>
                <a:spcPts val="0"/>
              </a:spcBef>
              <a:spcAft>
                <a:spcPts val="0"/>
              </a:spcAft>
              <a:buClr>
                <a:schemeClr val="dk1"/>
              </a:buClr>
              <a:buSzPts val="1100"/>
              <a:buFont typeface="Arial" panose="020B0604020202020204"/>
              <a:buNone/>
            </a:pPr>
            <a:r>
              <a:rPr lang="id-ID" sz="1200"/>
              <a:t>6. memberikan efisiensi waktu saat melakukan proses pencarian dan pemesanan rumah kos.</a:t>
            </a:r>
          </a:p>
          <a:p>
            <a:pPr marL="0" lvl="0" indent="0" algn="l" rtl="0">
              <a:spcBef>
                <a:spcPts val="0"/>
              </a:spcBef>
              <a:spcAft>
                <a:spcPts val="0"/>
              </a:spcAft>
              <a:buClr>
                <a:schemeClr val="dk1"/>
              </a:buClr>
              <a:buSzPts val="1100"/>
              <a:buFont typeface="Arial" panose="020B0604020202020204"/>
              <a:buNone/>
            </a:pPr>
            <a:endParaRPr lang="id-ID" sz="1200"/>
          </a:p>
          <a:p>
            <a:pPr marL="0" lvl="0" indent="0" algn="l" rtl="0">
              <a:spcBef>
                <a:spcPts val="0"/>
              </a:spcBef>
              <a:spcAft>
                <a:spcPts val="0"/>
              </a:spcAft>
              <a:buClr>
                <a:schemeClr val="dk1"/>
              </a:buClr>
              <a:buSzPts val="1100"/>
              <a:buFont typeface="Arial" panose="020B0604020202020204"/>
              <a:buNone/>
            </a:pPr>
            <a:r>
              <a:rPr lang="id-ID" sz="1200"/>
              <a:t>B. Saran</a:t>
            </a:r>
          </a:p>
          <a:p>
            <a:pPr marL="0" lvl="0" indent="0" algn="l" rtl="0">
              <a:spcBef>
                <a:spcPts val="0"/>
              </a:spcBef>
              <a:spcAft>
                <a:spcPts val="0"/>
              </a:spcAft>
              <a:buClr>
                <a:schemeClr val="dk1"/>
              </a:buClr>
              <a:buSzPts val="1100"/>
              <a:buFont typeface="Arial" panose="020B0604020202020204"/>
              <a:buNone/>
            </a:pPr>
            <a:endParaRPr lang="id-ID" sz="1200"/>
          </a:p>
          <a:p>
            <a:pPr marL="0" lvl="0" indent="0" algn="l" rtl="0">
              <a:spcBef>
                <a:spcPts val="0"/>
              </a:spcBef>
              <a:spcAft>
                <a:spcPts val="0"/>
              </a:spcAft>
              <a:buClr>
                <a:schemeClr val="dk1"/>
              </a:buClr>
              <a:buSzPts val="1100"/>
              <a:buFont typeface="Arial" panose="020B0604020202020204"/>
              <a:buNone/>
            </a:pPr>
            <a:r>
              <a:rPr lang="id-ID" sz="1200"/>
              <a:t>Untuk memberikan kemudahan dalam proses pencarian dan pemesanan rumah kos ini dapat di kembangkan kembali dengan membuatkan sistem informasi berbasis Aplikasi.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3060065" y="411480"/>
            <a:ext cx="2121535" cy="6026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000">
                <a:solidFill>
                  <a:schemeClr val="accent1"/>
                </a:solidFill>
                <a:effectLst>
                  <a:outerShdw blurRad="38100" dist="25400" dir="5400000" algn="ctr" rotWithShape="0">
                    <a:srgbClr val="6E747A">
                      <a:alpha val="43000"/>
                    </a:srgbClr>
                  </a:outerShdw>
                </a:effectLst>
              </a:rPr>
              <a:t>TUJUAN</a:t>
            </a:r>
          </a:p>
        </p:txBody>
      </p:sp>
      <p:sp>
        <p:nvSpPr>
          <p:cNvPr id="263" name="Google Shape;263;p24"/>
          <p:cNvSpPr txBox="1">
            <a:spLocks noGrp="1"/>
          </p:cNvSpPr>
          <p:nvPr>
            <p:ph type="subTitle" idx="1"/>
          </p:nvPr>
        </p:nvSpPr>
        <p:spPr>
          <a:xfrm>
            <a:off x="771277" y="1486898"/>
            <a:ext cx="7585544" cy="2752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sz="1200" dirty="0" err="1"/>
              <a:t>membuat</a:t>
            </a:r>
            <a:r>
              <a:rPr sz="1200" dirty="0"/>
              <a:t> </a:t>
            </a:r>
            <a:r>
              <a:rPr sz="1200" dirty="0" err="1"/>
              <a:t>sebuah</a:t>
            </a:r>
            <a:r>
              <a:rPr sz="1200" dirty="0"/>
              <a:t> Website dan </a:t>
            </a:r>
            <a:r>
              <a:rPr sz="1200" dirty="0" err="1"/>
              <a:t>pengolahan</a:t>
            </a:r>
            <a:r>
              <a:rPr sz="1200" dirty="0"/>
              <a:t> data </a:t>
            </a:r>
            <a:r>
              <a:rPr sz="1200" dirty="0" err="1"/>
              <a:t>guna</a:t>
            </a:r>
            <a:r>
              <a:rPr sz="1200" dirty="0"/>
              <a:t> </a:t>
            </a:r>
            <a:r>
              <a:rPr sz="1200" dirty="0" err="1"/>
              <a:t>mempermudah</a:t>
            </a:r>
            <a:r>
              <a:rPr sz="1200" dirty="0"/>
              <a:t> para </a:t>
            </a:r>
            <a:r>
              <a:rPr sz="1200" dirty="0" err="1"/>
              <a:t>pekerja</a:t>
            </a:r>
            <a:r>
              <a:rPr sz="1200" dirty="0"/>
              <a:t> dan </a:t>
            </a:r>
            <a:r>
              <a:rPr sz="1200" dirty="0" err="1"/>
              <a:t>mahasiswa</a:t>
            </a:r>
            <a:r>
              <a:rPr sz="1200" dirty="0"/>
              <a:t> </a:t>
            </a:r>
            <a:r>
              <a:rPr sz="1200" dirty="0" err="1"/>
              <a:t>mencari</a:t>
            </a:r>
            <a:r>
              <a:rPr sz="1200" dirty="0"/>
              <a:t> </a:t>
            </a:r>
            <a:r>
              <a:rPr sz="1200" dirty="0" err="1"/>
              <a:t>tempat</a:t>
            </a:r>
            <a:r>
              <a:rPr sz="1200" dirty="0"/>
              <a:t> </a:t>
            </a:r>
            <a:r>
              <a:rPr sz="1200" dirty="0" err="1"/>
              <a:t>tinggal</a:t>
            </a:r>
            <a:r>
              <a:rPr sz="1200" dirty="0"/>
              <a:t> </a:t>
            </a:r>
            <a:r>
              <a:rPr sz="1200" dirty="0" err="1"/>
              <a:t>sementara</a:t>
            </a:r>
            <a:r>
              <a:rPr sz="1200" dirty="0"/>
              <a:t>, </a:t>
            </a:r>
            <a:r>
              <a:rPr sz="1200" dirty="0" err="1"/>
              <a:t>serta</a:t>
            </a:r>
            <a:r>
              <a:rPr sz="1200" dirty="0"/>
              <a:t> </a:t>
            </a:r>
            <a:r>
              <a:rPr sz="1200" dirty="0" err="1"/>
              <a:t>bagi</a:t>
            </a:r>
            <a:r>
              <a:rPr sz="1200" dirty="0"/>
              <a:t> </a:t>
            </a:r>
            <a:r>
              <a:rPr sz="1200" dirty="0" err="1"/>
              <a:t>pemilik</a:t>
            </a:r>
            <a:r>
              <a:rPr sz="1200" dirty="0"/>
              <a:t> </a:t>
            </a:r>
            <a:r>
              <a:rPr sz="1200" dirty="0" err="1"/>
              <a:t>bisnis</a:t>
            </a:r>
            <a:r>
              <a:rPr sz="1200" dirty="0"/>
              <a:t> </a:t>
            </a:r>
            <a:r>
              <a:rPr sz="1200" dirty="0" err="1"/>
              <a:t>kost</a:t>
            </a:r>
            <a:r>
              <a:rPr sz="1200" dirty="0"/>
              <a:t> </a:t>
            </a:r>
            <a:r>
              <a:rPr sz="1200" dirty="0" err="1"/>
              <a:t>berguna</a:t>
            </a:r>
            <a:r>
              <a:rPr sz="1200" dirty="0"/>
              <a:t> </a:t>
            </a:r>
            <a:r>
              <a:rPr sz="1200" dirty="0" err="1"/>
              <a:t>sebagai</a:t>
            </a:r>
            <a:r>
              <a:rPr sz="1200" dirty="0"/>
              <a:t> </a:t>
            </a:r>
            <a:r>
              <a:rPr sz="1200" dirty="0" err="1"/>
              <a:t>alat</a:t>
            </a:r>
            <a:r>
              <a:rPr sz="1200" dirty="0"/>
              <a:t> </a:t>
            </a:r>
            <a:r>
              <a:rPr sz="1200" dirty="0" err="1"/>
              <a:t>promosi</a:t>
            </a:r>
            <a:r>
              <a:rPr sz="1200" dirty="0"/>
              <a:t> </a:t>
            </a:r>
            <a:r>
              <a:rPr sz="1200" dirty="0" err="1"/>
              <a:t>untuk</a:t>
            </a:r>
            <a:r>
              <a:rPr sz="1200" dirty="0"/>
              <a:t> </a:t>
            </a:r>
            <a:r>
              <a:rPr sz="1200" dirty="0" err="1"/>
              <a:t>bisnisnya</a:t>
            </a:r>
            <a:r>
              <a:rPr sz="1200" dirty="0"/>
              <a:t>.</a:t>
            </a:r>
          </a:p>
        </p:txBody>
      </p:sp>
      <p:cxnSp>
        <p:nvCxnSpPr>
          <p:cNvPr id="264" name="Google Shape;264;p24"/>
          <p:cNvCxnSpPr/>
          <p:nvPr/>
        </p:nvCxnSpPr>
        <p:spPr>
          <a:xfrm>
            <a:off x="899795" y="1059815"/>
            <a:ext cx="7200265"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1440</Words>
  <Application>Microsoft Office PowerPoint</Application>
  <PresentationFormat>On-screen Show (16:9)</PresentationFormat>
  <Paragraphs>161</Paragraphs>
  <Slides>34</Slides>
  <Notes>34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34</vt:i4>
      </vt:variant>
    </vt:vector>
  </HeadingPairs>
  <TitlesOfParts>
    <vt:vector size="48" baseType="lpstr">
      <vt:lpstr>Amatic SC</vt:lpstr>
      <vt:lpstr>Arial</vt:lpstr>
      <vt:lpstr>Bree Serif</vt:lpstr>
      <vt:lpstr>Calibri</vt:lpstr>
      <vt:lpstr>Didact Gothic</vt:lpstr>
      <vt:lpstr>Proxima Nova</vt:lpstr>
      <vt:lpstr>Proxima Nova Semibold</vt:lpstr>
      <vt:lpstr>Roboto Black</vt:lpstr>
      <vt:lpstr>Roboto Light</vt:lpstr>
      <vt:lpstr>Roboto Medium</vt:lpstr>
      <vt:lpstr>Roboto Mono Thin</vt:lpstr>
      <vt:lpstr>Roboto Thin</vt:lpstr>
      <vt:lpstr>WEB PROPOSAL</vt:lpstr>
      <vt:lpstr>Slidesgo Final Pages</vt:lpstr>
      <vt:lpstr>myHIUm Guest House</vt:lpstr>
      <vt:lpstr>Syahrul</vt:lpstr>
      <vt:lpstr>LATAR BELAKANG</vt:lpstr>
      <vt:lpstr>RUANG LINGKUP</vt:lpstr>
      <vt:lpstr>PEMBAHASAN</vt:lpstr>
      <vt:lpstr>PowerPoint Presentation</vt:lpstr>
      <vt:lpstr>PowerPoint Presentation</vt:lpstr>
      <vt:lpstr>PowerPoint Presentation</vt:lpstr>
      <vt:lpstr>TUJUAN</vt:lpstr>
      <vt:lpstr>KESIMPULAN</vt:lpstr>
      <vt:lpstr>LANDASAN TEORI</vt:lpstr>
      <vt:lpstr>PowerPoint Presentation</vt:lpstr>
      <vt:lpstr>LANDASAN TEORI</vt:lpstr>
      <vt:lpstr>Identifikasi Masalah</vt:lpstr>
      <vt:lpstr>TECHNOLOGY</vt:lpstr>
      <vt:lpstr>PROJECT STAGES</vt:lpstr>
      <vt:lpstr>SOCIAL MEDIA</vt:lpstr>
      <vt:lpstr>Landasan teori</vt:lpstr>
      <vt:lpstr>Landasan teori</vt:lpstr>
      <vt:lpstr>THANKS!</vt:lpstr>
      <vt:lpstr>Storyset</vt:lpstr>
      <vt:lpstr>Use our editable graphic resources... </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MyHIUm GuestHouse</dc:title>
  <dc:creator/>
  <cp:lastModifiedBy>syahrul</cp:lastModifiedBy>
  <cp:revision>10</cp:revision>
  <dcterms:created xsi:type="dcterms:W3CDTF">2022-11-24T15:02:00Z</dcterms:created>
  <dcterms:modified xsi:type="dcterms:W3CDTF">2022-11-27T14:32:43Z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2C4798D01D4F4BD2B253996B9D211BCB</vt:lpwstr>
  </property>
  <property fmtid="{D5CDD505-2E9C-101B-9397-08002B2CF9AE}" pid="3" name="KSOProductBuildVer">
    <vt:lpwstr>1033-11.2.0.11341</vt:lpwstr>
  </property>
</Properties>
</file>